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25" r:id="rId3"/>
    <p:sldId id="328" r:id="rId4"/>
    <p:sldId id="329" r:id="rId5"/>
    <p:sldId id="330" r:id="rId6"/>
    <p:sldId id="331" r:id="rId7"/>
    <p:sldId id="332" r:id="rId8"/>
  </p:sldIdLst>
  <p:sldSz cx="9144000" cy="6858000" type="screen4x3"/>
  <p:notesSz cx="6724650" cy="9774238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13972"/>
    <a:srgbClr val="CDCDDE"/>
    <a:srgbClr val="33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Φωτεινό στυλ 3 - Έμφαση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Φωτεινό στυλ 3 - Έμφαση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Στυλ με θέμα 1 - Έμφαση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2833802-FEF1-4C79-8D5D-14CF1EAF98D9}" styleName="Φωτεινό στυλ 2 - Έμφαση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216" y="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8091BA-5C69-4C3A-81C5-B974CC277594}" type="doc">
      <dgm:prSet loTypeId="urn:microsoft.com/office/officeart/2005/8/layout/hList7" loCatId="list" qsTypeId="urn:microsoft.com/office/officeart/2005/8/quickstyle/simple5" qsCatId="simple" csTypeId="urn:microsoft.com/office/officeart/2005/8/colors/accent2_3" csCatId="accent2" phldr="1"/>
      <dgm:spPr/>
    </dgm:pt>
    <dgm:pt modelId="{D2F46EF0-3163-49F5-BDD1-45AF1BEB3D5E}">
      <dgm:prSet phldrT="[Κείμενο]" custT="1"/>
      <dgm:spPr/>
      <dgm:t>
        <a:bodyPr/>
        <a:lstStyle/>
        <a:p>
          <a:r>
            <a:rPr lang="el-GR" sz="2000" b="1" dirty="0" smtClean="0">
              <a:latin typeface="Calibri" panose="020F0502020204030204" pitchFamily="34" charset="0"/>
            </a:rPr>
            <a:t>Αναδιοργάνωση Διοικητικών Δομών</a:t>
          </a:r>
          <a:endParaRPr lang="el-GR" sz="2000" b="1" dirty="0">
            <a:latin typeface="Calibri" panose="020F0502020204030204" pitchFamily="34" charset="0"/>
          </a:endParaRPr>
        </a:p>
      </dgm:t>
    </dgm:pt>
    <dgm:pt modelId="{9C098493-62A2-4852-80D4-547626510411}" type="parTrans" cxnId="{471B7370-A8C3-4769-9DD7-95946F562402}">
      <dgm:prSet/>
      <dgm:spPr/>
      <dgm:t>
        <a:bodyPr/>
        <a:lstStyle/>
        <a:p>
          <a:endParaRPr lang="el-GR" sz="2000">
            <a:latin typeface="Calibri" panose="020F0502020204030204" pitchFamily="34" charset="0"/>
          </a:endParaRPr>
        </a:p>
      </dgm:t>
    </dgm:pt>
    <dgm:pt modelId="{A2F4A4DC-F181-4163-9575-C021F27659CB}" type="sibTrans" cxnId="{471B7370-A8C3-4769-9DD7-95946F562402}">
      <dgm:prSet/>
      <dgm:spPr/>
      <dgm:t>
        <a:bodyPr/>
        <a:lstStyle/>
        <a:p>
          <a:endParaRPr lang="el-GR" sz="2000">
            <a:latin typeface="Calibri" panose="020F0502020204030204" pitchFamily="34" charset="0"/>
          </a:endParaRPr>
        </a:p>
      </dgm:t>
    </dgm:pt>
    <dgm:pt modelId="{EBC1A3A2-2140-447B-B903-B0920F6D8398}">
      <dgm:prSet phldrT="[Κείμενο]" custT="1"/>
      <dgm:spPr/>
      <dgm:t>
        <a:bodyPr/>
        <a:lstStyle/>
        <a:p>
          <a:r>
            <a:rPr lang="el-GR" sz="2000" b="1" dirty="0" err="1" smtClean="0">
              <a:latin typeface="Calibri" panose="020F0502020204030204" pitchFamily="34" charset="0"/>
            </a:rPr>
            <a:t>Εξορθολογισμός</a:t>
          </a:r>
          <a:r>
            <a:rPr lang="el-GR" sz="2000" b="1" dirty="0" smtClean="0">
              <a:latin typeface="Calibri" panose="020F0502020204030204" pitchFamily="34" charset="0"/>
            </a:rPr>
            <a:t> Διοικητικών Λειτουργιών</a:t>
          </a:r>
          <a:endParaRPr lang="el-GR" sz="2000" b="1" dirty="0">
            <a:latin typeface="Calibri" panose="020F0502020204030204" pitchFamily="34" charset="0"/>
          </a:endParaRPr>
        </a:p>
      </dgm:t>
    </dgm:pt>
    <dgm:pt modelId="{D7C8B22B-0546-4DA8-AA0E-6E515DA49CC2}" type="parTrans" cxnId="{89D07003-0492-40CC-8695-23549EB43E72}">
      <dgm:prSet/>
      <dgm:spPr/>
      <dgm:t>
        <a:bodyPr/>
        <a:lstStyle/>
        <a:p>
          <a:endParaRPr lang="el-GR" sz="2000">
            <a:latin typeface="Calibri" panose="020F0502020204030204" pitchFamily="34" charset="0"/>
          </a:endParaRPr>
        </a:p>
      </dgm:t>
    </dgm:pt>
    <dgm:pt modelId="{E9F404BF-AB4E-433B-A8DB-873F1A93B676}" type="sibTrans" cxnId="{89D07003-0492-40CC-8695-23549EB43E72}">
      <dgm:prSet/>
      <dgm:spPr/>
      <dgm:t>
        <a:bodyPr/>
        <a:lstStyle/>
        <a:p>
          <a:endParaRPr lang="el-GR" sz="2000">
            <a:latin typeface="Calibri" panose="020F0502020204030204" pitchFamily="34" charset="0"/>
          </a:endParaRPr>
        </a:p>
      </dgm:t>
    </dgm:pt>
    <dgm:pt modelId="{84CFF168-8163-44C5-9198-133065F3486C}">
      <dgm:prSet phldrT="[Κείμενο]" custT="1"/>
      <dgm:spPr/>
      <dgm:t>
        <a:bodyPr/>
        <a:lstStyle/>
        <a:p>
          <a:r>
            <a:rPr lang="el-GR" sz="2000" b="1" dirty="0" smtClean="0">
              <a:latin typeface="Calibri" panose="020F0502020204030204" pitchFamily="34" charset="0"/>
            </a:rPr>
            <a:t>Αξιοποίηση Ανθρώπινου Δυναμικού</a:t>
          </a:r>
          <a:endParaRPr lang="el-GR" sz="2000" b="1" dirty="0">
            <a:latin typeface="Calibri" panose="020F0502020204030204" pitchFamily="34" charset="0"/>
          </a:endParaRPr>
        </a:p>
      </dgm:t>
    </dgm:pt>
    <dgm:pt modelId="{FDF4BC33-5372-4D51-8450-C67ADF796328}" type="parTrans" cxnId="{56E3C27E-1EC7-407B-B0A1-59AA9AB2D219}">
      <dgm:prSet/>
      <dgm:spPr/>
      <dgm:t>
        <a:bodyPr/>
        <a:lstStyle/>
        <a:p>
          <a:endParaRPr lang="el-GR" sz="2000">
            <a:latin typeface="Calibri" panose="020F0502020204030204" pitchFamily="34" charset="0"/>
          </a:endParaRPr>
        </a:p>
      </dgm:t>
    </dgm:pt>
    <dgm:pt modelId="{5DEEB229-660E-4C3C-B510-A77C0BDBECA1}" type="sibTrans" cxnId="{56E3C27E-1EC7-407B-B0A1-59AA9AB2D219}">
      <dgm:prSet/>
      <dgm:spPr/>
      <dgm:t>
        <a:bodyPr/>
        <a:lstStyle/>
        <a:p>
          <a:endParaRPr lang="el-GR" sz="2000">
            <a:latin typeface="Calibri" panose="020F0502020204030204" pitchFamily="34" charset="0"/>
          </a:endParaRPr>
        </a:p>
      </dgm:t>
    </dgm:pt>
    <dgm:pt modelId="{4942A17F-A60F-4E5B-A6F3-D1B0B8674692}">
      <dgm:prSet phldrT="[Κείμενο]" custT="1"/>
      <dgm:spPr/>
      <dgm:t>
        <a:bodyPr/>
        <a:lstStyle/>
        <a:p>
          <a:r>
            <a:rPr lang="el-GR" sz="2000" b="1" dirty="0" smtClean="0">
              <a:latin typeface="Calibri" panose="020F0502020204030204" pitchFamily="34" charset="0"/>
            </a:rPr>
            <a:t>Ενίσχυση Διαφάνειας &amp; Λογοδοσίας</a:t>
          </a:r>
          <a:endParaRPr lang="el-GR" sz="2000" b="1" dirty="0">
            <a:latin typeface="Calibri" panose="020F0502020204030204" pitchFamily="34" charset="0"/>
          </a:endParaRPr>
        </a:p>
      </dgm:t>
    </dgm:pt>
    <dgm:pt modelId="{0815FAE3-2C50-4A36-996B-6CF6ABD7D294}" type="parTrans" cxnId="{F8016880-D79C-45D7-9A9B-95AF98257A22}">
      <dgm:prSet/>
      <dgm:spPr/>
      <dgm:t>
        <a:bodyPr/>
        <a:lstStyle/>
        <a:p>
          <a:endParaRPr lang="el-GR" sz="2000">
            <a:latin typeface="Calibri" panose="020F0502020204030204" pitchFamily="34" charset="0"/>
          </a:endParaRPr>
        </a:p>
      </dgm:t>
    </dgm:pt>
    <dgm:pt modelId="{026307FC-93C3-446C-ABB8-5D7C16E08505}" type="sibTrans" cxnId="{F8016880-D79C-45D7-9A9B-95AF98257A22}">
      <dgm:prSet/>
      <dgm:spPr/>
      <dgm:t>
        <a:bodyPr/>
        <a:lstStyle/>
        <a:p>
          <a:endParaRPr lang="el-GR" sz="2000">
            <a:latin typeface="Calibri" panose="020F0502020204030204" pitchFamily="34" charset="0"/>
          </a:endParaRPr>
        </a:p>
      </dgm:t>
    </dgm:pt>
    <dgm:pt modelId="{37B098B0-4A45-4CC9-B83F-63CA29956A78}" type="pres">
      <dgm:prSet presAssocID="{AC8091BA-5C69-4C3A-81C5-B974CC277594}" presName="Name0" presStyleCnt="0">
        <dgm:presLayoutVars>
          <dgm:dir/>
          <dgm:resizeHandles val="exact"/>
        </dgm:presLayoutVars>
      </dgm:prSet>
      <dgm:spPr/>
    </dgm:pt>
    <dgm:pt modelId="{BF0E8EB8-6147-4B0E-930E-2D8E02AB3C35}" type="pres">
      <dgm:prSet presAssocID="{AC8091BA-5C69-4C3A-81C5-B974CC277594}" presName="fgShape" presStyleLbl="fgShp" presStyleIdx="0" presStyleCnt="1" custScaleY="114242" custLinFactNeighborY="-20953"/>
      <dgm:spPr/>
    </dgm:pt>
    <dgm:pt modelId="{D2B9E642-3742-4F7F-A419-EB1D1F0E436A}" type="pres">
      <dgm:prSet presAssocID="{AC8091BA-5C69-4C3A-81C5-B974CC277594}" presName="linComp" presStyleCnt="0"/>
      <dgm:spPr/>
    </dgm:pt>
    <dgm:pt modelId="{05E9F2D5-9BB6-44B7-9904-5AB07AD5A6CC}" type="pres">
      <dgm:prSet presAssocID="{D2F46EF0-3163-49F5-BDD1-45AF1BEB3D5E}" presName="compNode" presStyleCnt="0"/>
      <dgm:spPr/>
    </dgm:pt>
    <dgm:pt modelId="{5965D5B3-55BD-4FF7-8257-7D6EF8FC351B}" type="pres">
      <dgm:prSet presAssocID="{D2F46EF0-3163-49F5-BDD1-45AF1BEB3D5E}" presName="bkgdShape" presStyleLbl="node1" presStyleIdx="0" presStyleCnt="4"/>
      <dgm:spPr/>
      <dgm:t>
        <a:bodyPr/>
        <a:lstStyle/>
        <a:p>
          <a:endParaRPr lang="el-GR"/>
        </a:p>
      </dgm:t>
    </dgm:pt>
    <dgm:pt modelId="{3DCC2428-9E5C-44D9-9D1B-3F0F037648E2}" type="pres">
      <dgm:prSet presAssocID="{D2F46EF0-3163-49F5-BDD1-45AF1BEB3D5E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AC53561-3791-406A-B3C6-542127B72DE8}" type="pres">
      <dgm:prSet presAssocID="{D2F46EF0-3163-49F5-BDD1-45AF1BEB3D5E}" presName="invisiNode" presStyleLbl="node1" presStyleIdx="0" presStyleCnt="4"/>
      <dgm:spPr/>
    </dgm:pt>
    <dgm:pt modelId="{C1408E45-0133-4DF7-95CD-6846834EB182}" type="pres">
      <dgm:prSet presAssocID="{D2F46EF0-3163-49F5-BDD1-45AF1BEB3D5E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5A510369-E1D9-4BE3-B32D-9010C0811586}" type="pres">
      <dgm:prSet presAssocID="{A2F4A4DC-F181-4163-9575-C021F27659CB}" presName="sibTrans" presStyleLbl="sibTrans2D1" presStyleIdx="0" presStyleCnt="0"/>
      <dgm:spPr/>
      <dgm:t>
        <a:bodyPr/>
        <a:lstStyle/>
        <a:p>
          <a:endParaRPr lang="el-GR"/>
        </a:p>
      </dgm:t>
    </dgm:pt>
    <dgm:pt modelId="{29772374-D288-4B64-ABFA-412DC87215C1}" type="pres">
      <dgm:prSet presAssocID="{EBC1A3A2-2140-447B-B903-B0920F6D8398}" presName="compNode" presStyleCnt="0"/>
      <dgm:spPr/>
    </dgm:pt>
    <dgm:pt modelId="{A0B4D49B-34E3-46E2-95FD-0A5C9B423160}" type="pres">
      <dgm:prSet presAssocID="{EBC1A3A2-2140-447B-B903-B0920F6D8398}" presName="bkgdShape" presStyleLbl="node1" presStyleIdx="1" presStyleCnt="4"/>
      <dgm:spPr/>
      <dgm:t>
        <a:bodyPr/>
        <a:lstStyle/>
        <a:p>
          <a:endParaRPr lang="el-GR"/>
        </a:p>
      </dgm:t>
    </dgm:pt>
    <dgm:pt modelId="{A8618C33-1DBE-473D-ABF5-EE8243F98B1F}" type="pres">
      <dgm:prSet presAssocID="{EBC1A3A2-2140-447B-B903-B0920F6D8398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1F278A2-69C1-4DA2-839D-711FFC79E191}" type="pres">
      <dgm:prSet presAssocID="{EBC1A3A2-2140-447B-B903-B0920F6D8398}" presName="invisiNode" presStyleLbl="node1" presStyleIdx="1" presStyleCnt="4"/>
      <dgm:spPr/>
    </dgm:pt>
    <dgm:pt modelId="{2DEE6C80-B57D-4303-A915-61D9EDDF7D75}" type="pres">
      <dgm:prSet presAssocID="{EBC1A3A2-2140-447B-B903-B0920F6D8398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C3C89E7-495F-4D78-82E2-05374B0B2A3E}" type="pres">
      <dgm:prSet presAssocID="{E9F404BF-AB4E-433B-A8DB-873F1A93B676}" presName="sibTrans" presStyleLbl="sibTrans2D1" presStyleIdx="0" presStyleCnt="0"/>
      <dgm:spPr/>
      <dgm:t>
        <a:bodyPr/>
        <a:lstStyle/>
        <a:p>
          <a:endParaRPr lang="el-GR"/>
        </a:p>
      </dgm:t>
    </dgm:pt>
    <dgm:pt modelId="{B2BA2929-ECFD-4EF2-8068-47CE4521D9FE}" type="pres">
      <dgm:prSet presAssocID="{84CFF168-8163-44C5-9198-133065F3486C}" presName="compNode" presStyleCnt="0"/>
      <dgm:spPr/>
    </dgm:pt>
    <dgm:pt modelId="{4BE5A806-C650-42DD-8477-22FC461A92EE}" type="pres">
      <dgm:prSet presAssocID="{84CFF168-8163-44C5-9198-133065F3486C}" presName="bkgdShape" presStyleLbl="node1" presStyleIdx="2" presStyleCnt="4"/>
      <dgm:spPr/>
      <dgm:t>
        <a:bodyPr/>
        <a:lstStyle/>
        <a:p>
          <a:endParaRPr lang="el-GR"/>
        </a:p>
      </dgm:t>
    </dgm:pt>
    <dgm:pt modelId="{4CE0783D-71D6-4BFA-BB2F-DC8AFE7C10AF}" type="pres">
      <dgm:prSet presAssocID="{84CFF168-8163-44C5-9198-133065F3486C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80504B1-0864-46CC-9D32-D9BBE6677EB0}" type="pres">
      <dgm:prSet presAssocID="{84CFF168-8163-44C5-9198-133065F3486C}" presName="invisiNode" presStyleLbl="node1" presStyleIdx="2" presStyleCnt="4"/>
      <dgm:spPr/>
    </dgm:pt>
    <dgm:pt modelId="{4D05DA2F-90AB-40A3-B1E3-79099E04AC7F}" type="pres">
      <dgm:prSet presAssocID="{84CFF168-8163-44C5-9198-133065F3486C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C63B492-8AD8-49DE-ABFB-4BEEE836C724}" type="pres">
      <dgm:prSet presAssocID="{5DEEB229-660E-4C3C-B510-A77C0BDBECA1}" presName="sibTrans" presStyleLbl="sibTrans2D1" presStyleIdx="0" presStyleCnt="0"/>
      <dgm:spPr/>
      <dgm:t>
        <a:bodyPr/>
        <a:lstStyle/>
        <a:p>
          <a:endParaRPr lang="el-GR"/>
        </a:p>
      </dgm:t>
    </dgm:pt>
    <dgm:pt modelId="{E626BE08-C225-4BCC-BA94-AA4A673DE83F}" type="pres">
      <dgm:prSet presAssocID="{4942A17F-A60F-4E5B-A6F3-D1B0B8674692}" presName="compNode" presStyleCnt="0"/>
      <dgm:spPr/>
    </dgm:pt>
    <dgm:pt modelId="{2E5DFB09-9248-4847-8584-6410B3B28E74}" type="pres">
      <dgm:prSet presAssocID="{4942A17F-A60F-4E5B-A6F3-D1B0B8674692}" presName="bkgdShape" presStyleLbl="node1" presStyleIdx="3" presStyleCnt="4"/>
      <dgm:spPr/>
      <dgm:t>
        <a:bodyPr/>
        <a:lstStyle/>
        <a:p>
          <a:endParaRPr lang="el-GR"/>
        </a:p>
      </dgm:t>
    </dgm:pt>
    <dgm:pt modelId="{70F06CE5-FF95-4BED-8257-D3E4372920A0}" type="pres">
      <dgm:prSet presAssocID="{4942A17F-A60F-4E5B-A6F3-D1B0B8674692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56A7D66-9F89-49F0-876E-7BBABC1A97CB}" type="pres">
      <dgm:prSet presAssocID="{4942A17F-A60F-4E5B-A6F3-D1B0B8674692}" presName="invisiNode" presStyleLbl="node1" presStyleIdx="3" presStyleCnt="4"/>
      <dgm:spPr/>
    </dgm:pt>
    <dgm:pt modelId="{707B2398-1D9D-4185-B1F7-94DE2D0F7FB8}" type="pres">
      <dgm:prSet presAssocID="{4942A17F-A60F-4E5B-A6F3-D1B0B8674692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</dgm:ptLst>
  <dgm:cxnLst>
    <dgm:cxn modelId="{56E3C27E-1EC7-407B-B0A1-59AA9AB2D219}" srcId="{AC8091BA-5C69-4C3A-81C5-B974CC277594}" destId="{84CFF168-8163-44C5-9198-133065F3486C}" srcOrd="2" destOrd="0" parTransId="{FDF4BC33-5372-4D51-8450-C67ADF796328}" sibTransId="{5DEEB229-660E-4C3C-B510-A77C0BDBECA1}"/>
    <dgm:cxn modelId="{5F59EF47-D6CB-4254-8CF4-8FCAB6C65E0C}" type="presOf" srcId="{D2F46EF0-3163-49F5-BDD1-45AF1BEB3D5E}" destId="{3DCC2428-9E5C-44D9-9D1B-3F0F037648E2}" srcOrd="1" destOrd="0" presId="urn:microsoft.com/office/officeart/2005/8/layout/hList7"/>
    <dgm:cxn modelId="{1ABA167A-6F7D-40CC-9323-11FD270228FC}" type="presOf" srcId="{4942A17F-A60F-4E5B-A6F3-D1B0B8674692}" destId="{2E5DFB09-9248-4847-8584-6410B3B28E74}" srcOrd="0" destOrd="0" presId="urn:microsoft.com/office/officeart/2005/8/layout/hList7"/>
    <dgm:cxn modelId="{92525C7A-EE34-437F-93D9-D978C66DF917}" type="presOf" srcId="{A2F4A4DC-F181-4163-9575-C021F27659CB}" destId="{5A510369-E1D9-4BE3-B32D-9010C0811586}" srcOrd="0" destOrd="0" presId="urn:microsoft.com/office/officeart/2005/8/layout/hList7"/>
    <dgm:cxn modelId="{1596AB5C-D247-4A40-913C-88594382DF1E}" type="presOf" srcId="{EBC1A3A2-2140-447B-B903-B0920F6D8398}" destId="{A8618C33-1DBE-473D-ABF5-EE8243F98B1F}" srcOrd="1" destOrd="0" presId="urn:microsoft.com/office/officeart/2005/8/layout/hList7"/>
    <dgm:cxn modelId="{471B7370-A8C3-4769-9DD7-95946F562402}" srcId="{AC8091BA-5C69-4C3A-81C5-B974CC277594}" destId="{D2F46EF0-3163-49F5-BDD1-45AF1BEB3D5E}" srcOrd="0" destOrd="0" parTransId="{9C098493-62A2-4852-80D4-547626510411}" sibTransId="{A2F4A4DC-F181-4163-9575-C021F27659CB}"/>
    <dgm:cxn modelId="{F8016880-D79C-45D7-9A9B-95AF98257A22}" srcId="{AC8091BA-5C69-4C3A-81C5-B974CC277594}" destId="{4942A17F-A60F-4E5B-A6F3-D1B0B8674692}" srcOrd="3" destOrd="0" parTransId="{0815FAE3-2C50-4A36-996B-6CF6ABD7D294}" sibTransId="{026307FC-93C3-446C-ABB8-5D7C16E08505}"/>
    <dgm:cxn modelId="{0EA6A0DC-F3E1-4A86-A450-4E91733270D7}" type="presOf" srcId="{84CFF168-8163-44C5-9198-133065F3486C}" destId="{4BE5A806-C650-42DD-8477-22FC461A92EE}" srcOrd="0" destOrd="0" presId="urn:microsoft.com/office/officeart/2005/8/layout/hList7"/>
    <dgm:cxn modelId="{A21D3D8C-B715-49DF-8D4F-5325BEA24A75}" type="presOf" srcId="{AC8091BA-5C69-4C3A-81C5-B974CC277594}" destId="{37B098B0-4A45-4CC9-B83F-63CA29956A78}" srcOrd="0" destOrd="0" presId="urn:microsoft.com/office/officeart/2005/8/layout/hList7"/>
    <dgm:cxn modelId="{F4A02F00-AB8F-474E-BC8A-AF27A68D7274}" type="presOf" srcId="{5DEEB229-660E-4C3C-B510-A77C0BDBECA1}" destId="{9C63B492-8AD8-49DE-ABFB-4BEEE836C724}" srcOrd="0" destOrd="0" presId="urn:microsoft.com/office/officeart/2005/8/layout/hList7"/>
    <dgm:cxn modelId="{89D07003-0492-40CC-8695-23549EB43E72}" srcId="{AC8091BA-5C69-4C3A-81C5-B974CC277594}" destId="{EBC1A3A2-2140-447B-B903-B0920F6D8398}" srcOrd="1" destOrd="0" parTransId="{D7C8B22B-0546-4DA8-AA0E-6E515DA49CC2}" sibTransId="{E9F404BF-AB4E-433B-A8DB-873F1A93B676}"/>
    <dgm:cxn modelId="{8A88AF10-DEEB-4BA5-A132-8C41E92A1C86}" type="presOf" srcId="{E9F404BF-AB4E-433B-A8DB-873F1A93B676}" destId="{EC3C89E7-495F-4D78-82E2-05374B0B2A3E}" srcOrd="0" destOrd="0" presId="urn:microsoft.com/office/officeart/2005/8/layout/hList7"/>
    <dgm:cxn modelId="{E3F6F879-52C4-4358-A495-DB9A1E789D90}" type="presOf" srcId="{D2F46EF0-3163-49F5-BDD1-45AF1BEB3D5E}" destId="{5965D5B3-55BD-4FF7-8257-7D6EF8FC351B}" srcOrd="0" destOrd="0" presId="urn:microsoft.com/office/officeart/2005/8/layout/hList7"/>
    <dgm:cxn modelId="{F218F302-7ABD-49F2-8248-69E3E80AF4EF}" type="presOf" srcId="{84CFF168-8163-44C5-9198-133065F3486C}" destId="{4CE0783D-71D6-4BFA-BB2F-DC8AFE7C10AF}" srcOrd="1" destOrd="0" presId="urn:microsoft.com/office/officeart/2005/8/layout/hList7"/>
    <dgm:cxn modelId="{27EDE01B-A48F-481D-9554-A46942E4B2F4}" type="presOf" srcId="{4942A17F-A60F-4E5B-A6F3-D1B0B8674692}" destId="{70F06CE5-FF95-4BED-8257-D3E4372920A0}" srcOrd="1" destOrd="0" presId="urn:microsoft.com/office/officeart/2005/8/layout/hList7"/>
    <dgm:cxn modelId="{BAFB4D80-00AD-409B-8635-53B1E043B585}" type="presOf" srcId="{EBC1A3A2-2140-447B-B903-B0920F6D8398}" destId="{A0B4D49B-34E3-46E2-95FD-0A5C9B423160}" srcOrd="0" destOrd="0" presId="urn:microsoft.com/office/officeart/2005/8/layout/hList7"/>
    <dgm:cxn modelId="{7C079F1E-A968-4162-BF37-D82FA0EA4C4E}" type="presParOf" srcId="{37B098B0-4A45-4CC9-B83F-63CA29956A78}" destId="{BF0E8EB8-6147-4B0E-930E-2D8E02AB3C35}" srcOrd="0" destOrd="0" presId="urn:microsoft.com/office/officeart/2005/8/layout/hList7"/>
    <dgm:cxn modelId="{02EC361B-BA57-487F-A0CE-2384925735A2}" type="presParOf" srcId="{37B098B0-4A45-4CC9-B83F-63CA29956A78}" destId="{D2B9E642-3742-4F7F-A419-EB1D1F0E436A}" srcOrd="1" destOrd="0" presId="urn:microsoft.com/office/officeart/2005/8/layout/hList7"/>
    <dgm:cxn modelId="{258FC437-DCB0-4EFE-8152-CA3110D3A644}" type="presParOf" srcId="{D2B9E642-3742-4F7F-A419-EB1D1F0E436A}" destId="{05E9F2D5-9BB6-44B7-9904-5AB07AD5A6CC}" srcOrd="0" destOrd="0" presId="urn:microsoft.com/office/officeart/2005/8/layout/hList7"/>
    <dgm:cxn modelId="{D729C815-37F9-433F-9FD9-77E4CFE82921}" type="presParOf" srcId="{05E9F2D5-9BB6-44B7-9904-5AB07AD5A6CC}" destId="{5965D5B3-55BD-4FF7-8257-7D6EF8FC351B}" srcOrd="0" destOrd="0" presId="urn:microsoft.com/office/officeart/2005/8/layout/hList7"/>
    <dgm:cxn modelId="{5625E02D-6078-4C98-BB67-CAA992641912}" type="presParOf" srcId="{05E9F2D5-9BB6-44B7-9904-5AB07AD5A6CC}" destId="{3DCC2428-9E5C-44D9-9D1B-3F0F037648E2}" srcOrd="1" destOrd="0" presId="urn:microsoft.com/office/officeart/2005/8/layout/hList7"/>
    <dgm:cxn modelId="{D441A33A-BC47-4BCE-BBFF-819E7F9DB5EF}" type="presParOf" srcId="{05E9F2D5-9BB6-44B7-9904-5AB07AD5A6CC}" destId="{7AC53561-3791-406A-B3C6-542127B72DE8}" srcOrd="2" destOrd="0" presId="urn:microsoft.com/office/officeart/2005/8/layout/hList7"/>
    <dgm:cxn modelId="{7B89B642-176E-4367-AA83-137F6A20CD99}" type="presParOf" srcId="{05E9F2D5-9BB6-44B7-9904-5AB07AD5A6CC}" destId="{C1408E45-0133-4DF7-95CD-6846834EB182}" srcOrd="3" destOrd="0" presId="urn:microsoft.com/office/officeart/2005/8/layout/hList7"/>
    <dgm:cxn modelId="{BF4DDB46-D6FC-4C87-B540-48D844483DA5}" type="presParOf" srcId="{D2B9E642-3742-4F7F-A419-EB1D1F0E436A}" destId="{5A510369-E1D9-4BE3-B32D-9010C0811586}" srcOrd="1" destOrd="0" presId="urn:microsoft.com/office/officeart/2005/8/layout/hList7"/>
    <dgm:cxn modelId="{D153DD54-4966-482B-B676-0150FBE67E9E}" type="presParOf" srcId="{D2B9E642-3742-4F7F-A419-EB1D1F0E436A}" destId="{29772374-D288-4B64-ABFA-412DC87215C1}" srcOrd="2" destOrd="0" presId="urn:microsoft.com/office/officeart/2005/8/layout/hList7"/>
    <dgm:cxn modelId="{94156A2D-5233-46E7-91FE-1B490DD5C8E6}" type="presParOf" srcId="{29772374-D288-4B64-ABFA-412DC87215C1}" destId="{A0B4D49B-34E3-46E2-95FD-0A5C9B423160}" srcOrd="0" destOrd="0" presId="urn:microsoft.com/office/officeart/2005/8/layout/hList7"/>
    <dgm:cxn modelId="{73976908-E72D-4156-94D8-AD8D307929A5}" type="presParOf" srcId="{29772374-D288-4B64-ABFA-412DC87215C1}" destId="{A8618C33-1DBE-473D-ABF5-EE8243F98B1F}" srcOrd="1" destOrd="0" presId="urn:microsoft.com/office/officeart/2005/8/layout/hList7"/>
    <dgm:cxn modelId="{D8D27A90-718A-45BF-8C78-791216DFE71E}" type="presParOf" srcId="{29772374-D288-4B64-ABFA-412DC87215C1}" destId="{91F278A2-69C1-4DA2-839D-711FFC79E191}" srcOrd="2" destOrd="0" presId="urn:microsoft.com/office/officeart/2005/8/layout/hList7"/>
    <dgm:cxn modelId="{8E036649-F55F-488B-BC86-15046B102C3D}" type="presParOf" srcId="{29772374-D288-4B64-ABFA-412DC87215C1}" destId="{2DEE6C80-B57D-4303-A915-61D9EDDF7D75}" srcOrd="3" destOrd="0" presId="urn:microsoft.com/office/officeart/2005/8/layout/hList7"/>
    <dgm:cxn modelId="{5AE6525E-F4B3-4DFF-B500-3ABFA8C15AFE}" type="presParOf" srcId="{D2B9E642-3742-4F7F-A419-EB1D1F0E436A}" destId="{EC3C89E7-495F-4D78-82E2-05374B0B2A3E}" srcOrd="3" destOrd="0" presId="urn:microsoft.com/office/officeart/2005/8/layout/hList7"/>
    <dgm:cxn modelId="{BAC48C50-4270-49ED-BB75-DCCD8D97A458}" type="presParOf" srcId="{D2B9E642-3742-4F7F-A419-EB1D1F0E436A}" destId="{B2BA2929-ECFD-4EF2-8068-47CE4521D9FE}" srcOrd="4" destOrd="0" presId="urn:microsoft.com/office/officeart/2005/8/layout/hList7"/>
    <dgm:cxn modelId="{C4A6E78B-670F-4DD7-8F3E-8691C31DA1EC}" type="presParOf" srcId="{B2BA2929-ECFD-4EF2-8068-47CE4521D9FE}" destId="{4BE5A806-C650-42DD-8477-22FC461A92EE}" srcOrd="0" destOrd="0" presId="urn:microsoft.com/office/officeart/2005/8/layout/hList7"/>
    <dgm:cxn modelId="{6183F83C-4301-4E9C-9EB0-ABB682093647}" type="presParOf" srcId="{B2BA2929-ECFD-4EF2-8068-47CE4521D9FE}" destId="{4CE0783D-71D6-4BFA-BB2F-DC8AFE7C10AF}" srcOrd="1" destOrd="0" presId="urn:microsoft.com/office/officeart/2005/8/layout/hList7"/>
    <dgm:cxn modelId="{3282547C-9B6C-48F2-8B12-2DF262CE03DC}" type="presParOf" srcId="{B2BA2929-ECFD-4EF2-8068-47CE4521D9FE}" destId="{A80504B1-0864-46CC-9D32-D9BBE6677EB0}" srcOrd="2" destOrd="0" presId="urn:microsoft.com/office/officeart/2005/8/layout/hList7"/>
    <dgm:cxn modelId="{6131A93A-202D-4699-A8F0-D15DF9341254}" type="presParOf" srcId="{B2BA2929-ECFD-4EF2-8068-47CE4521D9FE}" destId="{4D05DA2F-90AB-40A3-B1E3-79099E04AC7F}" srcOrd="3" destOrd="0" presId="urn:microsoft.com/office/officeart/2005/8/layout/hList7"/>
    <dgm:cxn modelId="{E32F3AAE-8A74-4116-8B6A-E4876A6BC9D5}" type="presParOf" srcId="{D2B9E642-3742-4F7F-A419-EB1D1F0E436A}" destId="{9C63B492-8AD8-49DE-ABFB-4BEEE836C724}" srcOrd="5" destOrd="0" presId="urn:microsoft.com/office/officeart/2005/8/layout/hList7"/>
    <dgm:cxn modelId="{D486BE62-E3F9-417E-B9BE-010E72CBAD26}" type="presParOf" srcId="{D2B9E642-3742-4F7F-A419-EB1D1F0E436A}" destId="{E626BE08-C225-4BCC-BA94-AA4A673DE83F}" srcOrd="6" destOrd="0" presId="urn:microsoft.com/office/officeart/2005/8/layout/hList7"/>
    <dgm:cxn modelId="{B5B286EC-9AE8-4D3C-8B1D-C8D5AA3105ED}" type="presParOf" srcId="{E626BE08-C225-4BCC-BA94-AA4A673DE83F}" destId="{2E5DFB09-9248-4847-8584-6410B3B28E74}" srcOrd="0" destOrd="0" presId="urn:microsoft.com/office/officeart/2005/8/layout/hList7"/>
    <dgm:cxn modelId="{E9CA3295-7276-48DC-8A73-2A6DE63C0B34}" type="presParOf" srcId="{E626BE08-C225-4BCC-BA94-AA4A673DE83F}" destId="{70F06CE5-FF95-4BED-8257-D3E4372920A0}" srcOrd="1" destOrd="0" presId="urn:microsoft.com/office/officeart/2005/8/layout/hList7"/>
    <dgm:cxn modelId="{BEC18E63-0917-4084-94C5-1D257B5AD119}" type="presParOf" srcId="{E626BE08-C225-4BCC-BA94-AA4A673DE83F}" destId="{C56A7D66-9F89-49F0-876E-7BBABC1A97CB}" srcOrd="2" destOrd="0" presId="urn:microsoft.com/office/officeart/2005/8/layout/hList7"/>
    <dgm:cxn modelId="{934D8D76-FA74-46AD-8A4A-C64A296F8259}" type="presParOf" srcId="{E626BE08-C225-4BCC-BA94-AA4A673DE83F}" destId="{707B2398-1D9D-4185-B1F7-94DE2D0F7FB8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5D5B3-55BD-4FF7-8257-7D6EF8FC351B}">
      <dsp:nvSpPr>
        <dsp:cNvPr id="0" name=""/>
        <dsp:cNvSpPr/>
      </dsp:nvSpPr>
      <dsp:spPr>
        <a:xfrm>
          <a:off x="1964" y="0"/>
          <a:ext cx="2058926" cy="46962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latin typeface="Calibri" panose="020F0502020204030204" pitchFamily="34" charset="0"/>
            </a:rPr>
            <a:t>Αναδιοργάνωση Διοικητικών Δομών</a:t>
          </a:r>
          <a:endParaRPr lang="el-GR" sz="2000" b="1" kern="1200" dirty="0">
            <a:latin typeface="Calibri" panose="020F0502020204030204" pitchFamily="34" charset="0"/>
          </a:endParaRPr>
        </a:p>
      </dsp:txBody>
      <dsp:txXfrm>
        <a:off x="1964" y="1878518"/>
        <a:ext cx="2058926" cy="1878518"/>
      </dsp:txXfrm>
    </dsp:sp>
    <dsp:sp modelId="{C1408E45-0133-4DF7-95CD-6846834EB182}">
      <dsp:nvSpPr>
        <dsp:cNvPr id="0" name=""/>
        <dsp:cNvSpPr/>
      </dsp:nvSpPr>
      <dsp:spPr>
        <a:xfrm>
          <a:off x="249494" y="281777"/>
          <a:ext cx="1563866" cy="156386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0B4D49B-34E3-46E2-95FD-0A5C9B423160}">
      <dsp:nvSpPr>
        <dsp:cNvPr id="0" name=""/>
        <dsp:cNvSpPr/>
      </dsp:nvSpPr>
      <dsp:spPr>
        <a:xfrm>
          <a:off x="2122658" y="0"/>
          <a:ext cx="2058926" cy="46962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-9340"/>
                <a:lumOff val="1058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9340"/>
                <a:lumOff val="1058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9340"/>
                <a:lumOff val="105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err="1" smtClean="0">
              <a:latin typeface="Calibri" panose="020F0502020204030204" pitchFamily="34" charset="0"/>
            </a:rPr>
            <a:t>Εξορθολογισμός</a:t>
          </a:r>
          <a:r>
            <a:rPr lang="el-GR" sz="2000" b="1" kern="1200" dirty="0" smtClean="0">
              <a:latin typeface="Calibri" panose="020F0502020204030204" pitchFamily="34" charset="0"/>
            </a:rPr>
            <a:t> Διοικητικών Λειτουργιών</a:t>
          </a:r>
          <a:endParaRPr lang="el-GR" sz="2000" b="1" kern="1200" dirty="0">
            <a:latin typeface="Calibri" panose="020F0502020204030204" pitchFamily="34" charset="0"/>
          </a:endParaRPr>
        </a:p>
      </dsp:txBody>
      <dsp:txXfrm>
        <a:off x="2122658" y="1878518"/>
        <a:ext cx="2058926" cy="1878518"/>
      </dsp:txXfrm>
    </dsp:sp>
    <dsp:sp modelId="{2DEE6C80-B57D-4303-A915-61D9EDDF7D75}">
      <dsp:nvSpPr>
        <dsp:cNvPr id="0" name=""/>
        <dsp:cNvSpPr/>
      </dsp:nvSpPr>
      <dsp:spPr>
        <a:xfrm>
          <a:off x="2370187" y="281777"/>
          <a:ext cx="1563866" cy="156386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BE5A806-C650-42DD-8477-22FC461A92EE}">
      <dsp:nvSpPr>
        <dsp:cNvPr id="0" name=""/>
        <dsp:cNvSpPr/>
      </dsp:nvSpPr>
      <dsp:spPr>
        <a:xfrm>
          <a:off x="4243351" y="0"/>
          <a:ext cx="2058926" cy="46962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-18679"/>
                <a:lumOff val="21168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8679"/>
                <a:lumOff val="21168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8679"/>
                <a:lumOff val="211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latin typeface="Calibri" panose="020F0502020204030204" pitchFamily="34" charset="0"/>
            </a:rPr>
            <a:t>Αξιοποίηση Ανθρώπινου Δυναμικού</a:t>
          </a:r>
          <a:endParaRPr lang="el-GR" sz="2000" b="1" kern="1200" dirty="0">
            <a:latin typeface="Calibri" panose="020F0502020204030204" pitchFamily="34" charset="0"/>
          </a:endParaRPr>
        </a:p>
      </dsp:txBody>
      <dsp:txXfrm>
        <a:off x="4243351" y="1878518"/>
        <a:ext cx="2058926" cy="1878518"/>
      </dsp:txXfrm>
    </dsp:sp>
    <dsp:sp modelId="{4D05DA2F-90AB-40A3-B1E3-79099E04AC7F}">
      <dsp:nvSpPr>
        <dsp:cNvPr id="0" name=""/>
        <dsp:cNvSpPr/>
      </dsp:nvSpPr>
      <dsp:spPr>
        <a:xfrm>
          <a:off x="4490881" y="281777"/>
          <a:ext cx="1563866" cy="156386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E5DFB09-9248-4847-8584-6410B3B28E74}">
      <dsp:nvSpPr>
        <dsp:cNvPr id="0" name=""/>
        <dsp:cNvSpPr/>
      </dsp:nvSpPr>
      <dsp:spPr>
        <a:xfrm>
          <a:off x="6364045" y="0"/>
          <a:ext cx="2058926" cy="46962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8019"/>
                <a:lumOff val="3175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latin typeface="Calibri" panose="020F0502020204030204" pitchFamily="34" charset="0"/>
            </a:rPr>
            <a:t>Ενίσχυση Διαφάνειας &amp; Λογοδοσίας</a:t>
          </a:r>
          <a:endParaRPr lang="el-GR" sz="2000" b="1" kern="1200" dirty="0">
            <a:latin typeface="Calibri" panose="020F0502020204030204" pitchFamily="34" charset="0"/>
          </a:endParaRPr>
        </a:p>
      </dsp:txBody>
      <dsp:txXfrm>
        <a:off x="6364045" y="1878518"/>
        <a:ext cx="2058926" cy="1878518"/>
      </dsp:txXfrm>
    </dsp:sp>
    <dsp:sp modelId="{707B2398-1D9D-4185-B1F7-94DE2D0F7FB8}">
      <dsp:nvSpPr>
        <dsp:cNvPr id="0" name=""/>
        <dsp:cNvSpPr/>
      </dsp:nvSpPr>
      <dsp:spPr>
        <a:xfrm>
          <a:off x="6611575" y="281777"/>
          <a:ext cx="1563866" cy="1563866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F0E8EB8-6147-4B0E-930E-2D8E02AB3C35}">
      <dsp:nvSpPr>
        <dsp:cNvPr id="0" name=""/>
        <dsp:cNvSpPr/>
      </dsp:nvSpPr>
      <dsp:spPr>
        <a:xfrm>
          <a:off x="336997" y="3559271"/>
          <a:ext cx="7750941" cy="804771"/>
        </a:xfrm>
        <a:prstGeom prst="left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321" cy="4891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09728" y="0"/>
            <a:ext cx="2913321" cy="4891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85DA9B-F42D-4AEB-99B9-8B5ED4D60F48}" type="datetimeFigureOut">
              <a:rPr lang="el-GR"/>
              <a:pPr>
                <a:defRPr/>
              </a:pPr>
              <a:t>3/4/2014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3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72305" y="4643311"/>
            <a:ext cx="5380040" cy="4397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283494"/>
            <a:ext cx="2913321" cy="4891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09728" y="9283494"/>
            <a:ext cx="2913321" cy="4891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2596938-E038-4044-9FE0-5D19DB68DEA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1020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64A53-79E5-407B-B264-27C050FA152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264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B2772-4A0B-4D83-B062-1FB33F6E7D9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7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0E890-7BDB-42C7-BB76-ED5B4189F15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330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284B3-3CC0-4CD7-A344-C3B2D08DB56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555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95FCF-23FE-44C5-A013-CC2FBC40C31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957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F76AD-2162-4D48-8565-3B0A2753F93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687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3DE9E-D79C-4B52-99A3-C28C88C1C69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568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15DE2-57EE-4C43-A27F-64A4A75516B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12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FCACF-2E93-40DF-8019-FF86CD206A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128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C23D5-B131-498E-A77C-BC46E02AEEC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718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56F18-5A16-415F-9D63-DD511E5595D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917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7A8A2CA-8159-45A3-AC50-78F2D72388F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data.gov.gr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9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0" y="2130425"/>
            <a:ext cx="9144000" cy="20907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l-GR" sz="44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endParaRPr lang="el-GR" sz="44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l-GR" sz="60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</a:rPr>
              <a:t>Εθνική Στρατηγική για τη </a:t>
            </a:r>
          </a:p>
          <a:p>
            <a:pPr algn="ctr">
              <a:spcAft>
                <a:spcPts val="600"/>
              </a:spcAft>
            </a:pPr>
            <a:r>
              <a:rPr lang="el-GR" sz="60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</a:rPr>
              <a:t>Διοικητική Μεταρρύθμιση</a:t>
            </a:r>
            <a:endParaRPr lang="el-GR" sz="6000" b="1" dirty="0">
              <a:solidFill>
                <a:schemeClr val="bg1"/>
              </a:solidFill>
              <a:latin typeface="Calibri" panose="020F0502020204030204" pitchFamily="34" charset="0"/>
              <a:ea typeface="Times New Roman"/>
            </a:endParaRPr>
          </a:p>
          <a:p>
            <a:pPr algn="ctr">
              <a:spcAft>
                <a:spcPts val="600"/>
              </a:spcAft>
            </a:pPr>
            <a:r>
              <a:rPr lang="el-GR" sz="60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</a:rPr>
              <a:t>2014</a:t>
            </a:r>
            <a:r>
              <a:rPr lang="en-US" sz="60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</a:rPr>
              <a:t> – 2016</a:t>
            </a:r>
            <a:endParaRPr lang="el-GR" sz="6000" b="1" dirty="0">
              <a:solidFill>
                <a:schemeClr val="bg1"/>
              </a:solidFill>
              <a:latin typeface="Calibri" panose="020F0502020204030204" pitchFamily="34" charset="0"/>
              <a:ea typeface="Times New Roman"/>
            </a:endParaRPr>
          </a:p>
          <a:p>
            <a:pPr algn="ctr">
              <a:defRPr/>
            </a:pPr>
            <a:r>
              <a:rPr lang="en-US" sz="48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l-GR" sz="4800" dirty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el-GR" sz="48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el-GR" sz="4800" dirty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el-GR" sz="4800" dirty="0">
                <a:solidFill>
                  <a:schemeClr val="tx2"/>
                </a:solidFill>
                <a:latin typeface="Calibri" pitchFamily="34" charset="0"/>
              </a:rPr>
            </a:br>
            <a:endParaRPr lang="el-GR" sz="48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5300663"/>
            <a:ext cx="36131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0663"/>
            <a:ext cx="5602288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Διάγραμμα 1"/>
          <p:cNvGraphicFramePr/>
          <p:nvPr>
            <p:extLst>
              <p:ext uri="{D42A27DB-BD31-4B8C-83A1-F6EECF244321}">
                <p14:modId xmlns:p14="http://schemas.microsoft.com/office/powerpoint/2010/main" val="1713333731"/>
              </p:ext>
            </p:extLst>
          </p:nvPr>
        </p:nvGraphicFramePr>
        <p:xfrm>
          <a:off x="323528" y="1180976"/>
          <a:ext cx="8424936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47707" y="4947265"/>
            <a:ext cx="656819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Ηλεκτρονική Διακυβέρνηση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309" y="6179870"/>
            <a:ext cx="2497691" cy="678130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420907" y="44624"/>
            <a:ext cx="8284464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l-GR" sz="2400" b="1" kern="0" dirty="0" smtClean="0">
                <a:solidFill>
                  <a:srgbClr val="213972"/>
                </a:solidFill>
                <a:latin typeface="Calibri" panose="020F0502020204030204" pitchFamily="34" charset="0"/>
              </a:rPr>
              <a:t>Πυλώνες Διοικητικής Μεταρρύθμισης</a:t>
            </a:r>
            <a:endParaRPr lang="el-GR" sz="2400" b="1" kern="0" dirty="0">
              <a:solidFill>
                <a:srgbClr val="21397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116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20907" y="44624"/>
            <a:ext cx="8284464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l-GR" sz="2400" kern="0" dirty="0" smtClean="0">
                <a:solidFill>
                  <a:srgbClr val="213972"/>
                </a:solidFill>
                <a:latin typeface="Calibri" panose="020F0502020204030204" pitchFamily="34" charset="0"/>
              </a:rPr>
              <a:t>1</a:t>
            </a:r>
            <a:r>
              <a:rPr lang="el-GR" sz="2400" kern="0" baseline="30000" dirty="0" smtClean="0">
                <a:solidFill>
                  <a:srgbClr val="213972"/>
                </a:solidFill>
                <a:latin typeface="Calibri" panose="020F0502020204030204" pitchFamily="34" charset="0"/>
              </a:rPr>
              <a:t>ος</a:t>
            </a:r>
            <a:r>
              <a:rPr lang="el-GR" sz="2400" kern="0" dirty="0" smtClean="0">
                <a:solidFill>
                  <a:srgbClr val="213972"/>
                </a:solidFill>
                <a:latin typeface="Calibri" panose="020F0502020204030204" pitchFamily="34" charset="0"/>
              </a:rPr>
              <a:t> πυλώνας</a:t>
            </a:r>
          </a:p>
          <a:p>
            <a:r>
              <a:rPr lang="el-GR" sz="2400" b="1" kern="0" dirty="0" smtClean="0">
                <a:solidFill>
                  <a:srgbClr val="213972"/>
                </a:solidFill>
                <a:latin typeface="Calibri" panose="020F0502020204030204" pitchFamily="34" charset="0"/>
              </a:rPr>
              <a:t>Αναδιοργάνωση Διοικητικών Δομών</a:t>
            </a:r>
            <a:endParaRPr lang="el-GR" sz="2400" b="1" kern="0" dirty="0">
              <a:solidFill>
                <a:srgbClr val="21397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836712"/>
            <a:ext cx="864096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l-GR" sz="1700" b="1" dirty="0" smtClean="0">
                <a:latin typeface="Calibri" panose="020F0502020204030204" pitchFamily="34" charset="0"/>
              </a:rPr>
              <a:t>Νέα </a:t>
            </a:r>
            <a:r>
              <a:rPr lang="el-GR" sz="1700" b="1" dirty="0">
                <a:latin typeface="Calibri" panose="020F0502020204030204" pitchFamily="34" charset="0"/>
              </a:rPr>
              <a:t>οργανογράμματα της Δημόσιας Διοίκησης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Calibri" panose="020F0502020204030204" pitchFamily="34" charset="0"/>
              </a:rPr>
              <a:t>Ολοκλήρωση σύνταξης Προεδρικών Διαταγμάτων για τα Υπουργεία, που βασίζονται σε εγκεκριμένες από το ΚΣΜ εκθέσεις αξιολόγησης και περιλαμβάνουν περιγράμματα αποστολής &amp; θέσεων, καθώς και σχέδια στελέχωσης. </a:t>
            </a:r>
            <a:endParaRPr lang="el-GR" sz="1600" dirty="0">
              <a:latin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1600" dirty="0" err="1" smtClean="0">
                <a:latin typeface="Calibri" panose="020F0502020204030204" pitchFamily="34" charset="0"/>
              </a:rPr>
              <a:t>Εξορθολογισμός</a:t>
            </a:r>
            <a:r>
              <a:rPr lang="el-GR" sz="1600" dirty="0" smtClean="0">
                <a:latin typeface="Calibri" panose="020F0502020204030204" pitchFamily="34" charset="0"/>
              </a:rPr>
              <a:t> του Δημοσίου και μείωση δομών κατά 40% περίπου.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l-GR" sz="1700" dirty="0">
              <a:latin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l-GR" sz="1700" b="1" dirty="0">
                <a:latin typeface="Calibri" panose="020F0502020204030204" pitchFamily="34" charset="0"/>
              </a:rPr>
              <a:t>Αξιολόγηση </a:t>
            </a:r>
            <a:r>
              <a:rPr lang="el-GR" sz="1700" b="1" dirty="0" smtClean="0">
                <a:latin typeface="Calibri" panose="020F0502020204030204" pitchFamily="34" charset="0"/>
              </a:rPr>
              <a:t>ΝΠΙΔ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Calibri" panose="020F0502020204030204" pitchFamily="34" charset="0"/>
              </a:rPr>
              <a:t>Ολοκλήρωση της καταγραφής στο Μητρώο Μισθοδοτούμενων Ελληνικού Δημοσίου (ΑΠΟΓΡΑΦΗ), για πρώτη φορά, των Νομικών Προσώπων Ιδιωτικού Δικαίου.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Calibri" panose="020F0502020204030204" pitchFamily="34" charset="0"/>
              </a:rPr>
              <a:t>Διασύνδεση της ΑΠΟΓΡΑΦΗΣ με την Ενιαία Αρχή Πληρωμών για καλύτερο έλεγχο του κόστους μισθοδοσίας των ΝΠΙΔ.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Calibri" panose="020F0502020204030204" pitchFamily="34" charset="0"/>
              </a:rPr>
              <a:t>Αξιολόγηση ΝΠΙΔ με προτάσεις για καταργήσεις – συγχωνεύσεις σε περίπτωση επικάλυψης αρμοδιοτήτων ή ολοκλήρωσης της αποστολής τους.  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Calibri" panose="020F0502020204030204" pitchFamily="34" charset="0"/>
              </a:rPr>
              <a:t>Έμφαση στην καλύτερη εξυπηρέτηση του πολίτη και στον περιορισμό της σπατάλης δημοσίου χρήματος.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l-GR" sz="1700" dirty="0">
              <a:latin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l-GR" sz="1700" b="1" dirty="0">
                <a:latin typeface="Calibri" panose="020F0502020204030204" pitchFamily="34" charset="0"/>
              </a:rPr>
              <a:t>Ανάθεση δραστηριοτήτων στον ιδιωτικό τομέα (</a:t>
            </a:r>
            <a:r>
              <a:rPr lang="en-US" sz="1700" b="1" dirty="0">
                <a:latin typeface="Calibri" panose="020F0502020204030204" pitchFamily="34" charset="0"/>
              </a:rPr>
              <a:t>outsourcing</a:t>
            </a:r>
            <a:r>
              <a:rPr lang="el-GR" sz="1700" b="1" dirty="0" smtClean="0">
                <a:latin typeface="Calibri" panose="020F0502020204030204" pitchFamily="34" charset="0"/>
              </a:rPr>
              <a:t>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Calibri" panose="020F0502020204030204" pitchFamily="34" charset="0"/>
              </a:rPr>
              <a:t>Μελέτη και εντοπισμός υπηρεσιών που παρέχονται από το Δημόσιο με υψηλό κόστος και χαμηλή αποτελεσματικότητα.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Calibri" panose="020F0502020204030204" pitchFamily="34" charset="0"/>
              </a:rPr>
              <a:t>Διερεύνηση της δυνατότητας ανάθεσης αυτών των υπηρεσιών στον ιδιωτικό τομέα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Calibri" panose="020F0502020204030204" pitchFamily="34" charset="0"/>
              </a:rPr>
              <a:t>Στόχος η καλύτερη διαχείριση των πόρων του Δημοσίου και η εξυπηρέτηση των πολιτών με χαμηλότερο κόστος.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309" y="6179870"/>
            <a:ext cx="2497691" cy="6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34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20907" y="44624"/>
            <a:ext cx="8284464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l-GR" sz="2400" kern="0" dirty="0" smtClean="0">
                <a:solidFill>
                  <a:srgbClr val="213972"/>
                </a:solidFill>
                <a:latin typeface="Calibri" panose="020F0502020204030204" pitchFamily="34" charset="0"/>
              </a:rPr>
              <a:t>2</a:t>
            </a:r>
            <a:r>
              <a:rPr lang="el-GR" sz="2400" kern="0" baseline="30000" dirty="0" smtClean="0">
                <a:solidFill>
                  <a:srgbClr val="213972"/>
                </a:solidFill>
                <a:latin typeface="Calibri" panose="020F0502020204030204" pitchFamily="34" charset="0"/>
              </a:rPr>
              <a:t>ος</a:t>
            </a:r>
            <a:r>
              <a:rPr lang="el-GR" sz="2400" kern="0" dirty="0" smtClean="0">
                <a:solidFill>
                  <a:srgbClr val="213972"/>
                </a:solidFill>
                <a:latin typeface="Calibri" panose="020F0502020204030204" pitchFamily="34" charset="0"/>
              </a:rPr>
              <a:t> πυλώνας</a:t>
            </a:r>
          </a:p>
          <a:p>
            <a:r>
              <a:rPr lang="el-GR" sz="2400" b="1" kern="0" dirty="0" err="1" smtClean="0">
                <a:solidFill>
                  <a:srgbClr val="213972"/>
                </a:solidFill>
                <a:latin typeface="Calibri" panose="020F0502020204030204" pitchFamily="34" charset="0"/>
              </a:rPr>
              <a:t>Εξορθολογισμός</a:t>
            </a:r>
            <a:r>
              <a:rPr lang="el-GR" sz="2400" b="1" kern="0" dirty="0" smtClean="0">
                <a:solidFill>
                  <a:srgbClr val="213972"/>
                </a:solidFill>
                <a:latin typeface="Calibri" panose="020F0502020204030204" pitchFamily="34" charset="0"/>
              </a:rPr>
              <a:t> Διοικητικών Λειτουργιών</a:t>
            </a:r>
            <a:endParaRPr lang="el-GR" sz="2400" b="1" kern="0" dirty="0">
              <a:solidFill>
                <a:srgbClr val="21397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836712"/>
            <a:ext cx="864096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 startAt="4"/>
            </a:pPr>
            <a:r>
              <a:rPr lang="el-GR" sz="1700" b="1" dirty="0" smtClean="0">
                <a:latin typeface="Calibri" panose="020F0502020204030204" pitchFamily="34" charset="0"/>
              </a:rPr>
              <a:t>Μείωση διοικητικών βαρών &amp; απλούστευση διαδικασιών</a:t>
            </a:r>
            <a:endParaRPr lang="el-GR" sz="1700" b="1" dirty="0">
              <a:latin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Calibri" panose="020F0502020204030204" pitchFamily="34" charset="0"/>
              </a:rPr>
              <a:t>Χαρτογράφηση σε συνεργασία με τον ΟΟΣΑ της νομοθεσίας σε 13 τομείς της οικονομίας.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Calibri" panose="020F0502020204030204" pitchFamily="34" charset="0"/>
              </a:rPr>
              <a:t>Στόχος η μείωση, </a:t>
            </a:r>
            <a:r>
              <a:rPr lang="el-GR" sz="1600" dirty="0">
                <a:latin typeface="Calibri" panose="020F0502020204030204" pitchFamily="34" charset="0"/>
              </a:rPr>
              <a:t>κατά 25</a:t>
            </a:r>
            <a:r>
              <a:rPr lang="el-GR" sz="1600" dirty="0" smtClean="0">
                <a:latin typeface="Calibri" panose="020F0502020204030204" pitchFamily="34" charset="0"/>
              </a:rPr>
              <a:t>%, των διοικητικών βαρών </a:t>
            </a:r>
            <a:r>
              <a:rPr lang="el-GR" sz="1600" dirty="0" smtClean="0">
                <a:latin typeface="Calibri"/>
                <a:ea typeface="Calibri"/>
                <a:cs typeface="Times New Roman"/>
              </a:rPr>
              <a:t>που </a:t>
            </a:r>
            <a:r>
              <a:rPr lang="el-GR" sz="1600" dirty="0">
                <a:latin typeface="Calibri"/>
                <a:ea typeface="Calibri"/>
                <a:cs typeface="Times New Roman"/>
              </a:rPr>
              <a:t>λειτουργούν ανασταλτικά για την επιχειρηματικότητα, την ανταγωνιστικότητα, την ανάπτυξη και ενισχύουν τα φαινόμενα </a:t>
            </a:r>
            <a:r>
              <a:rPr lang="el-GR" sz="1600" dirty="0" smtClean="0">
                <a:latin typeface="Calibri"/>
                <a:ea typeface="Calibri"/>
                <a:cs typeface="Times New Roman"/>
              </a:rPr>
              <a:t>διαφθοράς.</a:t>
            </a:r>
            <a:endParaRPr lang="el-GR" sz="1600" dirty="0">
              <a:latin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1600" dirty="0">
                <a:latin typeface="Calibri"/>
                <a:ea typeface="Calibri"/>
                <a:cs typeface="Times New Roman"/>
              </a:rPr>
              <a:t>Το πρόγραμμα «μειώσεις και απλουστεύσεις» θα αποτελεί πλέον σταθερό προσανατολισμό της Δημόσιας Διοίκησης </a:t>
            </a:r>
            <a:r>
              <a:rPr lang="el-GR" sz="1600" dirty="0" smtClean="0">
                <a:latin typeface="Calibri"/>
                <a:ea typeface="Calibri"/>
                <a:cs typeface="Times New Roman"/>
              </a:rPr>
              <a:t>κι </a:t>
            </a:r>
            <a:r>
              <a:rPr lang="el-GR" sz="1600" dirty="0">
                <a:latin typeface="Calibri"/>
                <a:ea typeface="Calibri"/>
                <a:cs typeface="Times New Roman"/>
              </a:rPr>
              <a:t>όχι εφάπαξ διαδικασία, έτσι ώστε να εδραιωθεί μια σημαντική αλλαγή </a:t>
            </a:r>
            <a:r>
              <a:rPr lang="el-GR" sz="1600" dirty="0" smtClean="0">
                <a:latin typeface="Calibri"/>
                <a:ea typeface="Calibri"/>
                <a:cs typeface="Times New Roman"/>
              </a:rPr>
              <a:t>κουλτούρας.</a:t>
            </a:r>
          </a:p>
          <a:p>
            <a:pPr lvl="1" algn="just"/>
            <a:endParaRPr lang="el-GR" sz="1700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el-GR" sz="1700" b="1" dirty="0">
                <a:latin typeface="Calibri" panose="020F0502020204030204" pitchFamily="34" charset="0"/>
              </a:rPr>
              <a:t>Κέντρα Εξυπηρέτησης Πολιτών (ΚΕΠ)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Calibri" panose="020F0502020204030204" pitchFamily="34" charset="0"/>
              </a:rPr>
              <a:t>Αναβάθμιση των ΚΕΠ με την παροχή υπηρεσιών </a:t>
            </a:r>
            <a:r>
              <a:rPr lang="en-US" sz="1600" dirty="0" smtClean="0">
                <a:latin typeface="Calibri" panose="020F0502020204030204" pitchFamily="34" charset="0"/>
              </a:rPr>
              <a:t>on line</a:t>
            </a:r>
            <a:r>
              <a:rPr lang="el-GR" sz="1600" dirty="0" smtClean="0">
                <a:latin typeface="Calibri" panose="020F0502020204030204" pitchFamily="34" charset="0"/>
              </a:rPr>
              <a:t> με στόχο την ακόμα καλύτερη και πιο άμεση εξυπηρέτηση του πολίτη.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Calibri"/>
                <a:ea typeface="Calibri"/>
                <a:cs typeface="Times New Roman"/>
              </a:rPr>
              <a:t>Σχεδιασμός ουσιαστικής αναβάθμισης </a:t>
            </a:r>
            <a:r>
              <a:rPr lang="el-GR" sz="1600" dirty="0">
                <a:latin typeface="Calibri"/>
                <a:ea typeface="Calibri"/>
                <a:cs typeface="Times New Roman"/>
              </a:rPr>
              <a:t>της </a:t>
            </a:r>
            <a:r>
              <a:rPr lang="el-GR" sz="1600" dirty="0" smtClean="0">
                <a:latin typeface="Calibri"/>
                <a:ea typeface="Calibri"/>
                <a:cs typeface="Times New Roman"/>
              </a:rPr>
              <a:t>ηλεκτρονικής πύλης </a:t>
            </a:r>
            <a:r>
              <a:rPr lang="el-GR" sz="1600" dirty="0">
                <a:latin typeface="Calibri"/>
                <a:ea typeface="Calibri"/>
                <a:cs typeface="Times New Roman"/>
              </a:rPr>
              <a:t>ΕΡΜΗΣ, έτσι ώστε οι </a:t>
            </a:r>
            <a:r>
              <a:rPr lang="el-GR" sz="1600" dirty="0" smtClean="0">
                <a:latin typeface="Calibri"/>
                <a:ea typeface="Calibri"/>
                <a:cs typeface="Times New Roman"/>
              </a:rPr>
              <a:t>πολίτες </a:t>
            </a:r>
            <a:r>
              <a:rPr lang="el-GR" sz="1600" dirty="0">
                <a:latin typeface="Calibri"/>
                <a:ea typeface="Calibri"/>
                <a:cs typeface="Times New Roman"/>
              </a:rPr>
              <a:t>ηλεκτρονικά να εξυπηρετούνται για όλες τις υπηρεσίες που παρέχουν τα </a:t>
            </a:r>
            <a:r>
              <a:rPr lang="el-GR" sz="1600" dirty="0" smtClean="0">
                <a:latin typeface="Calibri"/>
                <a:ea typeface="Calibri"/>
                <a:cs typeface="Times New Roman"/>
              </a:rPr>
              <a:t>ΚΕΠ.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l-GR" sz="1700" dirty="0">
              <a:latin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 startAt="4"/>
            </a:pPr>
            <a:r>
              <a:rPr lang="el-GR" sz="1700" b="1" dirty="0" smtClean="0">
                <a:latin typeface="Calibri" panose="020F0502020204030204" pitchFamily="34" charset="0"/>
              </a:rPr>
              <a:t>Καλή νομοθέτηση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Calibri" panose="020F0502020204030204" pitchFamily="34" charset="0"/>
              </a:rPr>
              <a:t>Εφαρμογή σχεδίου για τη μείωση της πολυνομίας και της κακονομίας.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Calibri"/>
                <a:ea typeface="Calibri"/>
                <a:cs typeface="Times New Roman"/>
              </a:rPr>
              <a:t>Χαρτογράφηση </a:t>
            </a:r>
            <a:r>
              <a:rPr lang="el-GR" sz="1600" dirty="0">
                <a:latin typeface="Calibri"/>
                <a:ea typeface="Calibri"/>
                <a:cs typeface="Times New Roman"/>
              </a:rPr>
              <a:t>και </a:t>
            </a:r>
            <a:r>
              <a:rPr lang="el-GR" sz="1600" dirty="0" smtClean="0">
                <a:latin typeface="Calibri"/>
                <a:ea typeface="Calibri"/>
                <a:cs typeface="Times New Roman"/>
              </a:rPr>
              <a:t>αξιολόγηση των νομοθετικών &amp; κανονιστικών ρυθμίσεων </a:t>
            </a:r>
            <a:r>
              <a:rPr lang="el-GR" sz="1600" dirty="0">
                <a:latin typeface="Calibri"/>
                <a:ea typeface="Calibri"/>
                <a:cs typeface="Times New Roman"/>
              </a:rPr>
              <a:t>προς κατάργηση ή </a:t>
            </a:r>
            <a:r>
              <a:rPr lang="el-GR" sz="1600" dirty="0" smtClean="0">
                <a:latin typeface="Calibri"/>
                <a:ea typeface="Calibri"/>
                <a:cs typeface="Times New Roman"/>
              </a:rPr>
              <a:t>απλούστευση.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Calibri"/>
                <a:ea typeface="Calibri"/>
                <a:cs typeface="Times New Roman"/>
              </a:rPr>
              <a:t>Στόχος η </a:t>
            </a:r>
            <a:r>
              <a:rPr lang="el-GR" sz="1600" dirty="0">
                <a:latin typeface="Calibri"/>
                <a:ea typeface="Calibri"/>
                <a:cs typeface="Times New Roman"/>
              </a:rPr>
              <a:t>δημιουργία ενός απλού </a:t>
            </a:r>
            <a:r>
              <a:rPr lang="el-GR" sz="1600" dirty="0" smtClean="0">
                <a:latin typeface="Calibri"/>
                <a:ea typeface="Calibri"/>
                <a:cs typeface="Times New Roman"/>
              </a:rPr>
              <a:t>&amp; </a:t>
            </a:r>
            <a:r>
              <a:rPr lang="el-GR" sz="1600" dirty="0">
                <a:latin typeface="Calibri"/>
                <a:ea typeface="Calibri"/>
                <a:cs typeface="Times New Roman"/>
              </a:rPr>
              <a:t>σαφούς ρυθμιστικού περιβάλλοντος, η προαγωγή της πολιτικής για την καλή νομοθέτηση &amp;</a:t>
            </a:r>
            <a:r>
              <a:rPr lang="el-GR" sz="16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l-GR" sz="1600" dirty="0">
                <a:latin typeface="Calibri"/>
                <a:ea typeface="Calibri"/>
                <a:cs typeface="Times New Roman"/>
              </a:rPr>
              <a:t>η ενίσχυση του κράτους δικαίου</a:t>
            </a:r>
            <a:r>
              <a:rPr lang="el-GR" sz="1600" dirty="0" smtClean="0">
                <a:latin typeface="Calibri"/>
                <a:ea typeface="Calibri"/>
                <a:cs typeface="Times New Roman"/>
              </a:rPr>
              <a:t>.</a:t>
            </a:r>
            <a:endParaRPr lang="el-GR" sz="1600" dirty="0" smtClean="0">
              <a:latin typeface="Calibri" panose="020F050202020403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309" y="6179870"/>
            <a:ext cx="2497691" cy="6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26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20907" y="44624"/>
            <a:ext cx="8284464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l-GR" sz="2400" kern="0" dirty="0">
                <a:solidFill>
                  <a:srgbClr val="213972"/>
                </a:solidFill>
                <a:latin typeface="Calibri" panose="020F0502020204030204" pitchFamily="34" charset="0"/>
              </a:rPr>
              <a:t>3</a:t>
            </a:r>
            <a:r>
              <a:rPr lang="el-GR" sz="2400" kern="0" baseline="30000" dirty="0" smtClean="0">
                <a:solidFill>
                  <a:srgbClr val="213972"/>
                </a:solidFill>
                <a:latin typeface="Calibri" panose="020F0502020204030204" pitchFamily="34" charset="0"/>
              </a:rPr>
              <a:t>ος</a:t>
            </a:r>
            <a:r>
              <a:rPr lang="el-GR" sz="2400" kern="0" dirty="0" smtClean="0">
                <a:solidFill>
                  <a:srgbClr val="213972"/>
                </a:solidFill>
                <a:latin typeface="Calibri" panose="020F0502020204030204" pitchFamily="34" charset="0"/>
              </a:rPr>
              <a:t> πυλώνας</a:t>
            </a:r>
          </a:p>
          <a:p>
            <a:r>
              <a:rPr lang="el-GR" sz="2400" b="1" kern="0" dirty="0" smtClean="0">
                <a:solidFill>
                  <a:srgbClr val="213972"/>
                </a:solidFill>
                <a:latin typeface="Calibri" panose="020F0502020204030204" pitchFamily="34" charset="0"/>
              </a:rPr>
              <a:t>Αξιοποίηση Ανθρώπινου Δυναμικού</a:t>
            </a:r>
            <a:endParaRPr lang="el-GR" sz="2400" b="1" kern="0" dirty="0">
              <a:solidFill>
                <a:srgbClr val="21397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836712"/>
            <a:ext cx="864096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 startAt="7"/>
            </a:pPr>
            <a:endParaRPr lang="el-GR" sz="1400" b="1" dirty="0" smtClean="0">
              <a:latin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 startAt="7"/>
            </a:pPr>
            <a:r>
              <a:rPr lang="el-GR" sz="1400" b="1" dirty="0" smtClean="0">
                <a:latin typeface="Calibri" panose="020F0502020204030204" pitchFamily="34" charset="0"/>
              </a:rPr>
              <a:t>Νέο σύστημα αξιολόγησης δημοσίων υπαλλήλων</a:t>
            </a:r>
            <a:endParaRPr lang="el-GR" sz="1400" b="1" dirty="0">
              <a:latin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1300" dirty="0" smtClean="0">
                <a:latin typeface="Calibri" panose="020F0502020204030204" pitchFamily="34" charset="0"/>
              </a:rPr>
              <a:t>Για πρώτη φορά θεσμοθετήθηκε η συγκριτική αξιολόγηση </a:t>
            </a:r>
            <a:r>
              <a:rPr lang="el-GR" sz="1300" dirty="0">
                <a:latin typeface="Calibri" panose="020F0502020204030204" pitchFamily="34" charset="0"/>
              </a:rPr>
              <a:t>δημοσίων υπαλλήλων </a:t>
            </a:r>
            <a:r>
              <a:rPr lang="el-GR" sz="1300" dirty="0" smtClean="0">
                <a:latin typeface="Calibri" panose="020F0502020204030204" pitchFamily="34" charset="0"/>
              </a:rPr>
              <a:t>με τον προσδιορισμό ανώτατων ποσοστών ανά κλίμακα βαθμολογίας.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1300" dirty="0" smtClean="0">
                <a:latin typeface="Calibri" panose="020F0502020204030204" pitchFamily="34" charset="0"/>
              </a:rPr>
              <a:t>Διενέργεια εμπεριστατωμένης μελέτης και θεσμοθέτηση νέου συστήματος ετήσιας αξιολόγησης των δημοσίων υπαλλήλων </a:t>
            </a:r>
            <a:r>
              <a:rPr lang="el-GR" sz="1300" dirty="0">
                <a:latin typeface="Calibri"/>
                <a:ea typeface="Times New Roman"/>
                <a:cs typeface="Times New Roman"/>
              </a:rPr>
              <a:t>που αξιοκρατικά θα δίνει κίνητρα στον αξιολογούμενο να βελτιώσει την απόδοσή </a:t>
            </a:r>
            <a:r>
              <a:rPr lang="el-GR" sz="1300" dirty="0" smtClean="0">
                <a:latin typeface="Calibri"/>
                <a:ea typeface="Times New Roman"/>
                <a:cs typeface="Times New Roman"/>
              </a:rPr>
              <a:t>του.</a:t>
            </a:r>
            <a:r>
              <a:rPr lang="el-GR" sz="1300" dirty="0" smtClean="0">
                <a:latin typeface="Calibri" panose="020F0502020204030204" pitchFamily="34" charset="0"/>
              </a:rPr>
              <a:t> </a:t>
            </a:r>
          </a:p>
          <a:p>
            <a:pPr lvl="1" algn="just"/>
            <a:endParaRPr lang="el-GR" sz="1300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 startAt="7"/>
            </a:pPr>
            <a:r>
              <a:rPr lang="el-GR" sz="1400" b="1" dirty="0" smtClean="0">
                <a:latin typeface="Calibri" panose="020F0502020204030204" pitchFamily="34" charset="0"/>
              </a:rPr>
              <a:t>Μισθολόγιο</a:t>
            </a:r>
            <a:endParaRPr lang="el-GR" sz="1400" b="1" dirty="0">
              <a:latin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1300" dirty="0" smtClean="0">
                <a:latin typeface="Calibri"/>
                <a:ea typeface="Calibri"/>
                <a:cs typeface="Times New Roman"/>
              </a:rPr>
              <a:t>Σχεδιασμός για τον </a:t>
            </a:r>
            <a:r>
              <a:rPr lang="el-GR" sz="1300" dirty="0" err="1" smtClean="0">
                <a:latin typeface="Calibri"/>
                <a:ea typeface="Calibri"/>
                <a:cs typeface="Times New Roman"/>
              </a:rPr>
              <a:t>εξορθολογισμό</a:t>
            </a:r>
            <a:r>
              <a:rPr lang="el-GR" sz="13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l-GR" sz="1300" dirty="0">
                <a:latin typeface="Calibri"/>
                <a:ea typeface="Calibri"/>
                <a:cs typeface="Times New Roman"/>
              </a:rPr>
              <a:t>του μισθολογίου των δημοσίων </a:t>
            </a:r>
            <a:r>
              <a:rPr lang="el-GR" sz="1300" dirty="0" smtClean="0">
                <a:latin typeface="Calibri"/>
                <a:ea typeface="Calibri"/>
                <a:cs typeface="Times New Roman"/>
              </a:rPr>
              <a:t>υπαλλήλων.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1300" dirty="0" smtClean="0">
                <a:latin typeface="Calibri"/>
                <a:ea typeface="Calibri"/>
                <a:cs typeface="Times New Roman"/>
              </a:rPr>
              <a:t>Βέλτιστη &amp; </a:t>
            </a:r>
            <a:r>
              <a:rPr lang="el-GR" sz="1300" dirty="0">
                <a:latin typeface="Calibri"/>
                <a:ea typeface="Calibri"/>
                <a:cs typeface="Times New Roman"/>
              </a:rPr>
              <a:t>πιο ορθολογική </a:t>
            </a:r>
            <a:r>
              <a:rPr lang="el-GR" sz="1300" dirty="0" smtClean="0">
                <a:latin typeface="Calibri"/>
                <a:ea typeface="Calibri"/>
                <a:cs typeface="Times New Roman"/>
              </a:rPr>
              <a:t>αξιοποίηση των δημοσίων πόρων  </a:t>
            </a:r>
            <a:r>
              <a:rPr lang="el-GR" sz="1300" dirty="0">
                <a:latin typeface="Calibri"/>
                <a:ea typeface="Calibri"/>
                <a:cs typeface="Times New Roman"/>
              </a:rPr>
              <a:t>– χωρίς μείωση – της συνολικής ετήσιας μισθολογικής δαπάνης του Δημοσίου, η οποία μεταξύ 2009 και 2013 έχει μειωθεί κατά 8,75 δις ευρώ (από 24,5 δις ευρώ το 2009 σε 15,75 δις ευρώ σήμερα</a:t>
            </a:r>
            <a:r>
              <a:rPr lang="el-GR" sz="1300" dirty="0" smtClean="0">
                <a:latin typeface="Calibri"/>
                <a:ea typeface="Calibri"/>
                <a:cs typeface="Times New Roman"/>
              </a:rPr>
              <a:t>).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1300" dirty="0" smtClean="0">
                <a:latin typeface="Calibri"/>
                <a:ea typeface="Calibri"/>
                <a:cs typeface="Times New Roman"/>
              </a:rPr>
              <a:t>Στόχος είναι οι </a:t>
            </a:r>
            <a:r>
              <a:rPr lang="el-GR" sz="1300" dirty="0">
                <a:latin typeface="Calibri"/>
                <a:ea typeface="Calibri"/>
                <a:cs typeface="Times New Roman"/>
              </a:rPr>
              <a:t>απολαβές κάθε υπαλλήλου </a:t>
            </a:r>
            <a:r>
              <a:rPr lang="el-GR" sz="1300" dirty="0" smtClean="0">
                <a:latin typeface="Calibri"/>
                <a:ea typeface="Calibri"/>
                <a:cs typeface="Times New Roman"/>
              </a:rPr>
              <a:t>να </a:t>
            </a:r>
            <a:r>
              <a:rPr lang="el-GR" sz="1300" dirty="0">
                <a:latin typeface="Calibri"/>
                <a:ea typeface="Calibri"/>
                <a:cs typeface="Times New Roman"/>
              </a:rPr>
              <a:t>είναι ανάλογες με τα προσόντα του, την απόδοσή του και τη θέση ευθύνης που </a:t>
            </a:r>
            <a:r>
              <a:rPr lang="el-GR" sz="1300" dirty="0" smtClean="0">
                <a:latin typeface="Calibri"/>
                <a:ea typeface="Calibri"/>
                <a:cs typeface="Times New Roman"/>
              </a:rPr>
              <a:t>κατέχει.</a:t>
            </a:r>
            <a:endParaRPr lang="en-US" sz="1300" dirty="0" smtClean="0">
              <a:latin typeface="Calibri"/>
              <a:ea typeface="Calibri"/>
              <a:cs typeface="Times New Roman"/>
            </a:endParaRPr>
          </a:p>
          <a:p>
            <a:pPr lvl="1" algn="just"/>
            <a:endParaRPr lang="el-GR" sz="1300" dirty="0" smtClean="0">
              <a:latin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 startAt="7"/>
            </a:pPr>
            <a:r>
              <a:rPr lang="el-GR" sz="1400" b="1" dirty="0">
                <a:latin typeface="Calibri" panose="020F0502020204030204" pitchFamily="34" charset="0"/>
              </a:rPr>
              <a:t>Νέο σύστημα επιλογής προϊσταμένων στο Δημόσιο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1300" dirty="0">
                <a:latin typeface="Calibri"/>
                <a:ea typeface="Calibri"/>
                <a:cs typeface="Times New Roman"/>
              </a:rPr>
              <a:t>Θεσμοθέτηση ενός νέου συστήματος επιλογής Γενικών Διευθυντών, Διευθυντών και Προϊσταμένων Τμημάτων.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1300" dirty="0">
                <a:latin typeface="Calibri"/>
                <a:ea typeface="Calibri"/>
                <a:cs typeface="Times New Roman"/>
              </a:rPr>
              <a:t>Το νέο </a:t>
            </a:r>
            <a:r>
              <a:rPr lang="el-GR" sz="1300" dirty="0" smtClean="0">
                <a:latin typeface="Calibri"/>
                <a:ea typeface="Calibri"/>
                <a:cs typeface="Times New Roman"/>
              </a:rPr>
              <a:t>σύστημα</a:t>
            </a:r>
            <a:r>
              <a:rPr lang="en-US" sz="13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l-GR" sz="1300" dirty="0" smtClean="0">
                <a:latin typeface="Calibri"/>
                <a:ea typeface="Calibri"/>
                <a:cs typeface="Times New Roman"/>
              </a:rPr>
              <a:t>δίνει </a:t>
            </a:r>
            <a:r>
              <a:rPr lang="el-GR" sz="1300" smtClean="0">
                <a:latin typeface="Calibri"/>
                <a:ea typeface="Calibri"/>
                <a:cs typeface="Times New Roman"/>
              </a:rPr>
              <a:t>ίση έμφαση στην αντικειμενικότητα και την </a:t>
            </a:r>
            <a:r>
              <a:rPr lang="el-GR" sz="1300" dirty="0">
                <a:latin typeface="Calibri"/>
                <a:ea typeface="Calibri"/>
                <a:cs typeface="Times New Roman"/>
              </a:rPr>
              <a:t>αξιοκρατία.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1300" dirty="0">
                <a:latin typeface="Calibri"/>
                <a:ea typeface="Calibri"/>
                <a:cs typeface="Times New Roman"/>
              </a:rPr>
              <a:t>Ενεργοποίηση, με τη μεσολάβηση του ΑΣΕΠ, των γραπτών εξετάσεων &amp; των δομημένων συνεντεύξεων. Στόχος είναι κάθε συγκεκριμένη θέση ευθύνης να καλύπτεται από τον υπάλληλο που διαθέτει τις απαιτούμενες δεξιότητες, διοικητικές ικανότητες και εμπειρία.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l-GR" sz="1300" dirty="0">
              <a:latin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 startAt="10"/>
            </a:pPr>
            <a:r>
              <a:rPr lang="el-GR" sz="1400" b="1" dirty="0" smtClean="0">
                <a:latin typeface="Calibri" panose="020F0502020204030204" pitchFamily="34" charset="0"/>
              </a:rPr>
              <a:t>Μόνιμος </a:t>
            </a:r>
            <a:r>
              <a:rPr lang="el-GR" sz="1400" b="1" dirty="0">
                <a:latin typeface="Calibri" panose="020F0502020204030204" pitchFamily="34" charset="0"/>
              </a:rPr>
              <a:t>μηχανισμός </a:t>
            </a:r>
            <a:r>
              <a:rPr lang="el-GR" sz="1400" b="1" dirty="0" smtClean="0">
                <a:latin typeface="Calibri" panose="020F0502020204030204" pitchFamily="34" charset="0"/>
              </a:rPr>
              <a:t>κινητικότητας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1300" dirty="0" smtClean="0">
                <a:latin typeface="Calibri" panose="020F0502020204030204" pitchFamily="34" charset="0"/>
              </a:rPr>
              <a:t>Δημιουργία εσωτερικής αγοράς εργασίας, με αξιοκρατικά κριτήρια </a:t>
            </a:r>
            <a:r>
              <a:rPr lang="el-GR" sz="1300" dirty="0">
                <a:latin typeface="Calibri"/>
                <a:ea typeface="Calibri"/>
                <a:cs typeface="Times New Roman"/>
              </a:rPr>
              <a:t>που </a:t>
            </a:r>
            <a:r>
              <a:rPr lang="el-GR" sz="1300" dirty="0" smtClean="0">
                <a:latin typeface="Calibri"/>
                <a:ea typeface="Calibri"/>
                <a:cs typeface="Times New Roman"/>
              </a:rPr>
              <a:t>θα ενσωματώνει </a:t>
            </a:r>
            <a:r>
              <a:rPr lang="el-GR" sz="1300" dirty="0">
                <a:latin typeface="Calibri"/>
                <a:ea typeface="Calibri"/>
                <a:cs typeface="Times New Roman"/>
              </a:rPr>
              <a:t>το ισχύον σύστημα </a:t>
            </a:r>
            <a:r>
              <a:rPr lang="el-GR" sz="1300" dirty="0" smtClean="0">
                <a:latin typeface="Calibri"/>
                <a:ea typeface="Calibri"/>
                <a:cs typeface="Times New Roman"/>
              </a:rPr>
              <a:t>αποσπάσεων &amp; μετατάξεων &amp; θα αναδεικνύει </a:t>
            </a:r>
            <a:r>
              <a:rPr lang="el-GR" sz="1300" dirty="0">
                <a:latin typeface="Calibri"/>
                <a:ea typeface="Calibri"/>
                <a:cs typeface="Times New Roman"/>
              </a:rPr>
              <a:t>τη χρησιμότητα προγραμματισμένων μετακινήσεων (</a:t>
            </a:r>
            <a:r>
              <a:rPr lang="en-US" sz="1300" dirty="0">
                <a:latin typeface="Calibri"/>
                <a:ea typeface="Calibri"/>
                <a:cs typeface="Times New Roman"/>
              </a:rPr>
              <a:t>job rotation</a:t>
            </a:r>
            <a:r>
              <a:rPr lang="el-GR" sz="1300" dirty="0" smtClean="0">
                <a:latin typeface="Calibri"/>
                <a:ea typeface="Calibri"/>
                <a:cs typeface="Times New Roman"/>
              </a:rPr>
              <a:t>).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1300" dirty="0" smtClean="0">
                <a:latin typeface="Calibri"/>
                <a:ea typeface="Calibri"/>
                <a:cs typeface="Times New Roman"/>
              </a:rPr>
              <a:t>Στόχος </a:t>
            </a:r>
            <a:r>
              <a:rPr lang="el-GR" sz="1300" dirty="0">
                <a:latin typeface="Calibri"/>
                <a:ea typeface="Calibri"/>
                <a:cs typeface="Times New Roman"/>
              </a:rPr>
              <a:t>η καλύτερη δυνατή αξιοποίηση του ανθρώπινου δυναμικού του Δημοσίου, με το </a:t>
            </a:r>
            <a:r>
              <a:rPr lang="el-GR" sz="1300" dirty="0" smtClean="0">
                <a:latin typeface="Calibri"/>
                <a:ea typeface="Calibri"/>
                <a:cs typeface="Times New Roman"/>
              </a:rPr>
              <a:t>«ταίριασμα» </a:t>
            </a:r>
            <a:r>
              <a:rPr lang="el-GR" sz="1300" dirty="0">
                <a:latin typeface="Calibri"/>
                <a:ea typeface="Calibri"/>
                <a:cs typeface="Times New Roman"/>
              </a:rPr>
              <a:t>των προσόντων </a:t>
            </a:r>
            <a:r>
              <a:rPr lang="el-GR" sz="1300" dirty="0" smtClean="0">
                <a:latin typeface="Calibri"/>
                <a:ea typeface="Calibri"/>
                <a:cs typeface="Times New Roman"/>
              </a:rPr>
              <a:t>&amp; </a:t>
            </a:r>
            <a:r>
              <a:rPr lang="el-GR" sz="1300" dirty="0">
                <a:latin typeface="Calibri"/>
                <a:ea typeface="Calibri"/>
                <a:cs typeface="Times New Roman"/>
              </a:rPr>
              <a:t>δεξιοτήτων των δημοσίων υπαλλήλων με τις ανάγκες της δημόσιας </a:t>
            </a:r>
            <a:r>
              <a:rPr lang="el-GR" sz="1300" dirty="0" smtClean="0">
                <a:latin typeface="Calibri"/>
                <a:ea typeface="Calibri"/>
                <a:cs typeface="Times New Roman"/>
              </a:rPr>
              <a:t>διοίκησης.</a:t>
            </a:r>
            <a:endParaRPr lang="el-GR" sz="1300" dirty="0" smtClean="0">
              <a:latin typeface="Calibri" panose="020F050202020403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309" y="6179870"/>
            <a:ext cx="2497691" cy="6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48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20907" y="0"/>
            <a:ext cx="8284464" cy="6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l-GR" sz="2400" kern="0" dirty="0" smtClean="0">
                <a:solidFill>
                  <a:srgbClr val="213972"/>
                </a:solidFill>
                <a:latin typeface="Calibri" panose="020F0502020204030204" pitchFamily="34" charset="0"/>
              </a:rPr>
              <a:t>4</a:t>
            </a:r>
            <a:r>
              <a:rPr lang="el-GR" sz="2400" kern="0" baseline="30000" dirty="0" smtClean="0">
                <a:solidFill>
                  <a:srgbClr val="213972"/>
                </a:solidFill>
                <a:latin typeface="Calibri" panose="020F0502020204030204" pitchFamily="34" charset="0"/>
              </a:rPr>
              <a:t>ος</a:t>
            </a:r>
            <a:r>
              <a:rPr lang="el-GR" sz="2400" kern="0" dirty="0" smtClean="0">
                <a:solidFill>
                  <a:srgbClr val="213972"/>
                </a:solidFill>
                <a:latin typeface="Calibri" panose="020F0502020204030204" pitchFamily="34" charset="0"/>
              </a:rPr>
              <a:t> πυλώνας</a:t>
            </a:r>
          </a:p>
          <a:p>
            <a:r>
              <a:rPr lang="el-GR" sz="2400" b="1" kern="0" dirty="0" smtClean="0">
                <a:solidFill>
                  <a:srgbClr val="213972"/>
                </a:solidFill>
                <a:latin typeface="Calibri" panose="020F0502020204030204" pitchFamily="34" charset="0"/>
              </a:rPr>
              <a:t>Ενίσχυση Διαφάνειας &amp; Λογοδοσίας</a:t>
            </a:r>
            <a:endParaRPr lang="el-GR" sz="2400" b="1" kern="0" dirty="0">
              <a:solidFill>
                <a:srgbClr val="21397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12777"/>
            <a:ext cx="86409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 startAt="11"/>
            </a:pPr>
            <a:r>
              <a:rPr lang="el-GR" sz="1400" b="1" dirty="0" smtClean="0">
                <a:latin typeface="Calibri" panose="020F0502020204030204" pitchFamily="34" charset="0"/>
              </a:rPr>
              <a:t>Ενίσχυση της πειθαρχικής ευθύνης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1350" dirty="0" smtClean="0">
                <a:latin typeface="Calibri" panose="020F0502020204030204" pitchFamily="34" charset="0"/>
                <a:ea typeface="Calibri"/>
                <a:cs typeface="Times New Roman"/>
              </a:rPr>
              <a:t>Επιτάχυνση απονομής της πειθαρχικής δικαιοσύνης.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1350" dirty="0" smtClean="0">
                <a:latin typeface="Calibri" panose="020F0502020204030204" pitchFamily="34" charset="0"/>
                <a:ea typeface="Calibri"/>
                <a:cs typeface="Times New Roman"/>
              </a:rPr>
              <a:t>Συνέχιση &amp; επέκταση ελέγχων πιστοποιητικών.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1350" dirty="0">
                <a:latin typeface="Calibri" panose="020F0502020204030204" pitchFamily="34" charset="0"/>
                <a:ea typeface="Calibri"/>
                <a:cs typeface="Times New Roman"/>
              </a:rPr>
              <a:t>Δρομολόγηση επανελέγχου μετατροπής συμβάσεων ορισμένου χρόνου ή έργου σε συμβάσεις αορίστου </a:t>
            </a:r>
            <a:r>
              <a:rPr lang="el-GR" sz="1350" dirty="0" smtClean="0">
                <a:latin typeface="Calibri" panose="020F0502020204030204" pitchFamily="34" charset="0"/>
                <a:ea typeface="Calibri"/>
                <a:cs typeface="Times New Roman"/>
              </a:rPr>
              <a:t>χρόνου με πρωτοβουλία του ΑΣΕΠ και τη συνεργασία επιθεωρητών και ανώτερων στελεχών του Δημοσίου.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1350" dirty="0" smtClean="0">
                <a:latin typeface="Calibri" panose="020F0502020204030204" pitchFamily="34" charset="0"/>
                <a:ea typeface="Calibri"/>
                <a:cs typeface="Times New Roman"/>
              </a:rPr>
              <a:t>Βελτίωση συστήματος παρακολούθησης πειθαρχικών υποθέσεων</a:t>
            </a:r>
            <a:r>
              <a:rPr lang="el-GR" sz="1350" dirty="0">
                <a:latin typeface="Calibri" panose="020F0502020204030204" pitchFamily="34" charset="0"/>
                <a:ea typeface="Times New Roman"/>
                <a:cs typeface="Times New Roman"/>
              </a:rPr>
              <a:t> με αποτελέσματα διαθέσιμα στο διαδικτυακό τόπο του ΥΔΜΗΔ</a:t>
            </a:r>
            <a:r>
              <a:rPr lang="el-GR" sz="1350" dirty="0" smtClean="0">
                <a:latin typeface="Calibri" panose="020F0502020204030204" pitchFamily="34" charset="0"/>
                <a:ea typeface="Calibri"/>
                <a:cs typeface="Times New Roman"/>
              </a:rPr>
              <a:t>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1350" dirty="0" smtClean="0">
                <a:latin typeface="Calibri" panose="020F0502020204030204" pitchFamily="34" charset="0"/>
                <a:ea typeface="Calibri"/>
                <a:cs typeface="Times New Roman"/>
              </a:rPr>
              <a:t>Σχεδιασμός εκπαιδευτικών προγραμμάτων καταπολέμησης της διαφθοράς.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1350" dirty="0">
                <a:latin typeface="Calibri" panose="020F0502020204030204" pitchFamily="34" charset="0"/>
                <a:ea typeface="Times New Roman"/>
                <a:cs typeface="Times New Roman"/>
              </a:rPr>
              <a:t>Οριστικοποίηση και προώθηση σε όλη τη διοίκηση </a:t>
            </a:r>
            <a:r>
              <a:rPr lang="el-GR" sz="1350" dirty="0" smtClean="0">
                <a:latin typeface="Calibri" panose="020F0502020204030204" pitchFamily="34" charset="0"/>
                <a:ea typeface="Times New Roman"/>
                <a:cs typeface="Times New Roman"/>
              </a:rPr>
              <a:t>ενός κώδικα </a:t>
            </a:r>
            <a:r>
              <a:rPr lang="el-GR" sz="1350" dirty="0">
                <a:latin typeface="Calibri" panose="020F0502020204030204" pitchFamily="34" charset="0"/>
                <a:ea typeface="Times New Roman"/>
                <a:cs typeface="Times New Roman"/>
              </a:rPr>
              <a:t>καλής </a:t>
            </a:r>
            <a:r>
              <a:rPr lang="el-GR" sz="1350" dirty="0" smtClean="0">
                <a:latin typeface="Calibri" panose="020F0502020204030204" pitchFamily="34" charset="0"/>
                <a:ea typeface="Times New Roman"/>
                <a:cs typeface="Times New Roman"/>
              </a:rPr>
              <a:t>συμπεριφοράς.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l-GR" sz="1350" dirty="0" smtClean="0">
                <a:latin typeface="Calibri" panose="020F0502020204030204" pitchFamily="34" charset="0"/>
                <a:ea typeface="Calibri"/>
                <a:cs typeface="Times New Roman"/>
              </a:rPr>
              <a:t>Υλοποίηση </a:t>
            </a:r>
            <a:r>
              <a:rPr lang="el-GR" sz="1350" dirty="0">
                <a:latin typeface="Calibri" panose="020F0502020204030204" pitchFamily="34" charset="0"/>
                <a:ea typeface="Calibri"/>
                <a:cs typeface="Times New Roman"/>
              </a:rPr>
              <a:t>ενεργειών ενημέρωσης των δημοσίων υπαλλήλων σχετικά με τα δικαιώματα και τις υποχρεώσεις τους </a:t>
            </a:r>
            <a:r>
              <a:rPr lang="el-GR" sz="1350" dirty="0" smtClean="0">
                <a:latin typeface="Calibri" panose="020F0502020204030204" pitchFamily="34" charset="0"/>
                <a:ea typeface="Calibri"/>
                <a:cs typeface="Times New Roman"/>
              </a:rPr>
              <a:t>.</a:t>
            </a:r>
            <a:endParaRPr lang="el-GR" sz="135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350" dirty="0" smtClean="0">
                <a:latin typeface="Calibri" panose="020F0502020204030204" pitchFamily="34" charset="0"/>
              </a:rPr>
              <a:t>Θ</a:t>
            </a:r>
            <a:r>
              <a:rPr lang="el-GR" sz="1350" dirty="0" smtClean="0">
                <a:latin typeface="Calibri" panose="020F0502020204030204" pitchFamily="34" charset="0"/>
                <a:ea typeface="Times New Roman"/>
                <a:cs typeface="Times New Roman"/>
              </a:rPr>
              <a:t>εσμική &amp; επιχειρησιακή ενίσχυση των μονάδων εσωτερικού ελέγχου σε όλα τα Υπουργεία, με διακριτή κατοχύρωση και ρύθμιση των λειτουργιών τους σε όλα τα νέα Προεδρικά Διατάγματα.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1350" dirty="0" smtClean="0">
                <a:latin typeface="Calibri" panose="020F0502020204030204" pitchFamily="34" charset="0"/>
                <a:ea typeface="Times New Roman"/>
                <a:cs typeface="Times New Roman"/>
              </a:rPr>
              <a:t>Εκπόνηση μελέτης για την αναδιοργάνωση και την ενίσχυση των ελεγκτικών σωμάτων του Δημοσίου.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l-GR" sz="1400" dirty="0" smtClean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342900" lvl="0" indent="-342900">
              <a:buFont typeface="+mj-lt"/>
              <a:buAutoNum type="arabicPeriod" startAt="11"/>
            </a:pPr>
            <a:r>
              <a:rPr lang="el-GR" sz="1400" b="1" dirty="0" smtClean="0">
                <a:latin typeface="Calibri" panose="020F0502020204030204" pitchFamily="34" charset="0"/>
              </a:rPr>
              <a:t>Ανοιχτά διασυνδεδεμένα δεδομένα ΥΔΜΗΔ</a:t>
            </a:r>
            <a:r>
              <a:rPr lang="el-GR" sz="1400" cap="all" dirty="0">
                <a:solidFill>
                  <a:srgbClr val="1F497D"/>
                </a:solidFill>
                <a:latin typeface="Calibri" panose="020F0502020204030204" pitchFamily="34" charset="0"/>
                <a:ea typeface="Times New Roman"/>
                <a:cs typeface="Calibri"/>
              </a:rPr>
              <a:t> </a:t>
            </a:r>
            <a:r>
              <a:rPr lang="el-GR" sz="1400" b="1" dirty="0">
                <a:latin typeface="Calibri" panose="020F0502020204030204" pitchFamily="34" charset="0"/>
              </a:rPr>
              <a:t>(Διαύγεια, Μητρώο Μισθοδοτούμενων, </a:t>
            </a:r>
            <a:r>
              <a:rPr lang="el-GR" sz="1400" b="1" dirty="0" err="1">
                <a:latin typeface="Calibri" panose="020F0502020204030204" pitchFamily="34" charset="0"/>
              </a:rPr>
              <a:t>data.gov.gr</a:t>
            </a:r>
            <a:r>
              <a:rPr lang="el-GR" sz="1400" b="1" dirty="0">
                <a:latin typeface="Calibri" panose="020F0502020204030204" pitchFamily="34" charset="0"/>
              </a:rPr>
              <a:t>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1350" dirty="0" smtClean="0">
                <a:latin typeface="Calibri"/>
                <a:ea typeface="Times New Roman"/>
                <a:cs typeface="Times New Roman"/>
              </a:rPr>
              <a:t>Περαιτέρω </a:t>
            </a:r>
            <a:r>
              <a:rPr lang="el-GR" sz="1350" dirty="0">
                <a:latin typeface="Calibri"/>
                <a:ea typeface="Times New Roman"/>
                <a:cs typeface="Times New Roman"/>
              </a:rPr>
              <a:t>ανάπτυξη του </a:t>
            </a:r>
            <a:r>
              <a:rPr lang="en-US" sz="1350" dirty="0">
                <a:latin typeface="Calibri"/>
                <a:ea typeface="Times New Roman"/>
                <a:cs typeface="Times New Roman"/>
              </a:rPr>
              <a:t>portal </a:t>
            </a:r>
            <a:r>
              <a:rPr lang="en-US" sz="1350" dirty="0">
                <a:latin typeface="Calibri"/>
                <a:ea typeface="Times New Roman"/>
                <a:cs typeface="Times New Roman"/>
                <a:hlinkClick r:id="rId2" action="ppaction://hlinkfile"/>
              </a:rPr>
              <a:t>data</a:t>
            </a:r>
            <a:r>
              <a:rPr lang="el-GR" sz="1350" dirty="0">
                <a:latin typeface="Calibri"/>
                <a:ea typeface="Times New Roman"/>
                <a:cs typeface="Times New Roman"/>
                <a:hlinkClick r:id="rId2" action="ppaction://hlinkfile"/>
              </a:rPr>
              <a:t>.</a:t>
            </a:r>
            <a:r>
              <a:rPr lang="en-US" sz="1350" dirty="0" err="1">
                <a:latin typeface="Calibri"/>
                <a:ea typeface="Times New Roman"/>
                <a:cs typeface="Times New Roman"/>
                <a:hlinkClick r:id="rId2" action="ppaction://hlinkfile"/>
              </a:rPr>
              <a:t>gov</a:t>
            </a:r>
            <a:r>
              <a:rPr lang="el-GR" sz="1350" dirty="0">
                <a:latin typeface="Calibri"/>
                <a:ea typeface="Times New Roman"/>
                <a:cs typeface="Times New Roman"/>
                <a:hlinkClick r:id="rId2" action="ppaction://hlinkfile"/>
              </a:rPr>
              <a:t>.</a:t>
            </a:r>
            <a:r>
              <a:rPr lang="en-US" sz="1350" dirty="0">
                <a:latin typeface="Calibri"/>
                <a:ea typeface="Times New Roman"/>
                <a:cs typeface="Times New Roman"/>
                <a:hlinkClick r:id="rId2" action="ppaction://hlinkfile"/>
              </a:rPr>
              <a:t>gr</a:t>
            </a:r>
            <a:r>
              <a:rPr lang="el-GR" sz="1350" dirty="0">
                <a:latin typeface="Calibri"/>
                <a:ea typeface="Times New Roman"/>
                <a:cs typeface="Times New Roman"/>
              </a:rPr>
              <a:t> ως ενός κεντρικού καταλόγου ανοιχτών δημόσιων </a:t>
            </a:r>
            <a:r>
              <a:rPr lang="el-GR" sz="1350" dirty="0" smtClean="0">
                <a:latin typeface="Calibri"/>
                <a:ea typeface="Times New Roman"/>
                <a:cs typeface="Times New Roman"/>
              </a:rPr>
              <a:t>δεδομένων που θα </a:t>
            </a:r>
            <a:r>
              <a:rPr lang="el-GR" sz="1350" dirty="0">
                <a:latin typeface="Calibri"/>
                <a:ea typeface="Times New Roman"/>
                <a:cs typeface="Times New Roman"/>
              </a:rPr>
              <a:t>παρέχει ηλεκτρονική πρόσβαση στα δημόσια δεδομένα όλων των φορέων της ελληνικής </a:t>
            </a:r>
            <a:r>
              <a:rPr lang="el-GR" sz="1350" dirty="0" smtClean="0">
                <a:latin typeface="Calibri"/>
                <a:ea typeface="Times New Roman"/>
                <a:cs typeface="Times New Roman"/>
              </a:rPr>
              <a:t>κυβέρνησης.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1350" dirty="0" smtClean="0">
                <a:latin typeface="Calibri"/>
                <a:ea typeface="Times New Roman"/>
                <a:cs typeface="Times New Roman"/>
              </a:rPr>
              <a:t>Αναβάθμιση του Μητρώου Μισθοδοτούμενων του Ελληνικού Δημοσίου (ΑΠΟΓΡΑΦΗ) μέσω </a:t>
            </a:r>
            <a:r>
              <a:rPr lang="el-GR" sz="1350" dirty="0">
                <a:latin typeface="Calibri"/>
                <a:ea typeface="Times New Roman"/>
                <a:cs typeface="Times New Roman"/>
              </a:rPr>
              <a:t>της επέκτασης των υπαγομένων, σε αυτό, φορέων (προσθήκη ΝΠΙΔ), καθώς </a:t>
            </a:r>
            <a:r>
              <a:rPr lang="el-GR" sz="1350" dirty="0" smtClean="0">
                <a:latin typeface="Calibri"/>
                <a:ea typeface="Times New Roman"/>
                <a:cs typeface="Times New Roman"/>
              </a:rPr>
              <a:t>και της διεύρυνσης των δυνατοτήτων εκροών (</a:t>
            </a:r>
            <a:r>
              <a:rPr lang="en-US" sz="1350" dirty="0" smtClean="0">
                <a:latin typeface="Calibri"/>
                <a:ea typeface="Times New Roman"/>
                <a:cs typeface="Times New Roman"/>
              </a:rPr>
              <a:t>reports</a:t>
            </a:r>
            <a:r>
              <a:rPr lang="el-GR" sz="1350" dirty="0" smtClean="0">
                <a:latin typeface="Calibri"/>
                <a:ea typeface="Times New Roman"/>
                <a:cs typeface="Times New Roman"/>
              </a:rPr>
              <a:t>).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1350" dirty="0" smtClean="0">
                <a:latin typeface="Calibri"/>
                <a:ea typeface="Times New Roman"/>
                <a:cs typeface="Times New Roman"/>
              </a:rPr>
              <a:t>Ποιοτική αναβάθμιση του κυβερνητικού </a:t>
            </a:r>
            <a:r>
              <a:rPr lang="el-GR" sz="1350" dirty="0" err="1" smtClean="0">
                <a:latin typeface="Calibri"/>
                <a:ea typeface="Times New Roman"/>
                <a:cs typeface="Times New Roman"/>
              </a:rPr>
              <a:t>ιστοτόπου</a:t>
            </a:r>
            <a:r>
              <a:rPr lang="el-GR" sz="1350" dirty="0" smtClean="0">
                <a:latin typeface="Calibri"/>
                <a:ea typeface="Times New Roman"/>
                <a:cs typeface="Times New Roman"/>
              </a:rPr>
              <a:t> «ΔΙ@ΥΓΕΙΑ» με ουσιαστική </a:t>
            </a:r>
            <a:r>
              <a:rPr lang="el-GR" sz="1350" dirty="0">
                <a:latin typeface="Calibri"/>
                <a:ea typeface="Times New Roman"/>
                <a:cs typeface="Times New Roman"/>
              </a:rPr>
              <a:t>βελτίωση της προσβασιμότητας </a:t>
            </a:r>
            <a:r>
              <a:rPr lang="el-GR" sz="1350" dirty="0" smtClean="0">
                <a:latin typeface="Calibri"/>
                <a:ea typeface="Times New Roman"/>
                <a:cs typeface="Times New Roman"/>
              </a:rPr>
              <a:t>&amp; </a:t>
            </a:r>
            <a:r>
              <a:rPr lang="el-GR" sz="1350" dirty="0">
                <a:latin typeface="Calibri"/>
                <a:ea typeface="Times New Roman"/>
                <a:cs typeface="Times New Roman"/>
              </a:rPr>
              <a:t>φιλικότητας προς το </a:t>
            </a:r>
            <a:r>
              <a:rPr lang="el-GR" sz="1350" dirty="0" smtClean="0">
                <a:latin typeface="Calibri"/>
                <a:ea typeface="Times New Roman"/>
                <a:cs typeface="Times New Roman"/>
              </a:rPr>
              <a:t>χρήστη.</a:t>
            </a:r>
            <a:endParaRPr lang="el-GR" sz="135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309" y="6179870"/>
            <a:ext cx="2497691" cy="6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48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20907" y="44624"/>
            <a:ext cx="8284464" cy="6480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l-GR" sz="2400" kern="0" dirty="0" smtClean="0">
                <a:solidFill>
                  <a:srgbClr val="213972"/>
                </a:solidFill>
                <a:latin typeface="Calibri" panose="020F0502020204030204" pitchFamily="34" charset="0"/>
              </a:rPr>
              <a:t>Ηλεκτρονική Διακυβέρνηση</a:t>
            </a:r>
            <a:endParaRPr lang="el-GR" sz="2400" kern="0" dirty="0">
              <a:solidFill>
                <a:srgbClr val="213972"/>
              </a:solidFill>
              <a:latin typeface="Calibri" panose="020F0502020204030204" pitchFamily="34" charset="0"/>
            </a:endParaRPr>
          </a:p>
          <a:p>
            <a:r>
              <a:rPr lang="el-GR" sz="2400" b="1" kern="0" dirty="0" smtClean="0">
                <a:solidFill>
                  <a:srgbClr val="213972"/>
                </a:solidFill>
                <a:latin typeface="Calibri" panose="020F0502020204030204" pitchFamily="34" charset="0"/>
              </a:rPr>
              <a:t>Αρχές – Στρατηγικές Κατευθύνσεις – Στόχοι</a:t>
            </a:r>
            <a:endParaRPr lang="el-GR" sz="2400" b="1" kern="0" dirty="0">
              <a:solidFill>
                <a:srgbClr val="213972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309" y="6179870"/>
            <a:ext cx="2497691" cy="678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66" y="1130771"/>
            <a:ext cx="744855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151223"/>
      </p:ext>
    </p:extLst>
  </p:cSld>
  <p:clrMapOvr>
    <a:masterClrMapping/>
  </p:clrMapOvr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5292</TotalTime>
  <Words>890</Words>
  <Application>Microsoft Office PowerPoint</Application>
  <PresentationFormat>Προβολή στην οθόνη (4:3)</PresentationFormat>
  <Paragraphs>82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Προεπιλεγμένη σχεδίαση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J</dc:creator>
  <cp:lastModifiedBy>user</cp:lastModifiedBy>
  <cp:revision>244</cp:revision>
  <cp:lastPrinted>2014-04-02T07:21:47Z</cp:lastPrinted>
  <dcterms:created xsi:type="dcterms:W3CDTF">2012-10-02T09:50:15Z</dcterms:created>
  <dcterms:modified xsi:type="dcterms:W3CDTF">2014-04-02T23:20:42Z</dcterms:modified>
</cp:coreProperties>
</file>