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74" r:id="rId7"/>
    <p:sldId id="263" r:id="rId8"/>
    <p:sldId id="264" r:id="rId9"/>
    <p:sldId id="266" r:id="rId10"/>
    <p:sldId id="267" r:id="rId11"/>
    <p:sldId id="271" r:id="rId12"/>
    <p:sldId id="272" r:id="rId13"/>
  </p:sldIdLst>
  <p:sldSz cx="9144000" cy="6858000" type="screen4x3"/>
  <p:notesSz cx="7102475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D3A18-AF15-4249-97FF-491FDAA2B19E}" type="datetimeFigureOut">
              <a:rPr lang="el-GR" smtClean="0"/>
              <a:pPr/>
              <a:t>3/4/2014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BF6F-8D02-4F24-8AE6-38AAA53C962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logo.min.tre.370x7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7704" y="404664"/>
            <a:ext cx="5400600" cy="86409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Autofit/>
          </a:bodyPr>
          <a:lstStyle/>
          <a:p>
            <a:r>
              <a:rPr lang="el-GR" sz="6000" dirty="0" smtClean="0">
                <a:solidFill>
                  <a:schemeClr val="tx2">
                    <a:lumMod val="50000"/>
                  </a:schemeClr>
                </a:solidFill>
              </a:rPr>
              <a:t>Νέοι Οργανισμοί Υπουργείων</a:t>
            </a:r>
            <a:endParaRPr lang="el-GR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95536" y="-48427"/>
            <a:ext cx="8229600" cy="381083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l-GR" sz="2400" b="1" spc="300" dirty="0" smtClean="0">
                <a:latin typeface="Calibri" pitchFamily="34" charset="0"/>
              </a:rPr>
              <a:t>Νέος Οργανισμός Υπουργείου Εργασίας</a:t>
            </a:r>
            <a:endParaRPr lang="el-GR" sz="2000" b="1" spc="-150" dirty="0">
              <a:latin typeface="Calibri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3"/>
            <a:ext cx="9144000" cy="6453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43222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sz="2000" b="1" dirty="0" smtClean="0">
                <a:latin typeface="Calibri" pitchFamily="34" charset="0"/>
              </a:rPr>
              <a:t>Παλαιός Οργανισμός Υπουργείου Δικαιοσύνης</a:t>
            </a:r>
          </a:p>
        </p:txBody>
      </p:sp>
      <p:pic>
        <p:nvPicPr>
          <p:cNvPr id="5" name="4 - Εικόνα" descr="Εικόνα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431800"/>
          </a:xfrm>
        </p:spPr>
        <p:txBody>
          <a:bodyPr anchor="t"/>
          <a:lstStyle/>
          <a:p>
            <a:pPr eaLnBrk="1" hangingPunct="1"/>
            <a:r>
              <a:rPr lang="el-GR" sz="2000" b="1" dirty="0" smtClean="0">
                <a:latin typeface="Calibri" pitchFamily="34" charset="0"/>
              </a:rPr>
              <a:t>Νέος Οργανισμός Δικαιοσύνης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07"/>
            <a:ext cx="9144000" cy="6402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Στόχοι Αναδιοργάνωσης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400" dirty="0" smtClean="0"/>
              <a:t>Η αποτελεσματικότερη λειτουργία της Κεντρικής Διοίκησης λαμβάνοντας υπόψη τους περιορισμένους δημόσιους πόρους</a:t>
            </a:r>
          </a:p>
          <a:p>
            <a:pPr algn="just"/>
            <a:r>
              <a:rPr lang="el-GR" sz="2400" dirty="0" smtClean="0"/>
              <a:t>Η ενδυνάμωση του στρατηγικού, εποπτικού και ελεγκτικού ρόλου της Κεντρικής Διοίκησης</a:t>
            </a:r>
          </a:p>
          <a:p>
            <a:pPr algn="just"/>
            <a:r>
              <a:rPr lang="el-GR" sz="2400" dirty="0" smtClean="0"/>
              <a:t>Ο εξορθολογισμός και επικαιροποίηση των αρμοδιοτήτων βάσει των σύγχρονων συνθηκών (Π.Δ. Παιδείας από το 1977, Π.Δ. Οικονομικών από το 1988)</a:t>
            </a:r>
          </a:p>
          <a:p>
            <a:pPr algn="just"/>
            <a:r>
              <a:rPr lang="el-GR" sz="2400" dirty="0" smtClean="0"/>
              <a:t>Η μείωση των θέσεων ευθύνης και το δημοσιονομικό όφελος που προκύπτει, με παράλληλη ενδυνάμωση των καθηκόντων της διοικητικής ιεραρχίας (στρατηγικοί σκοποί-επιχειρησιακοί στόχοι ανά διοικητικό επίπεδο)</a:t>
            </a:r>
          </a:p>
          <a:p>
            <a:pPr algn="just"/>
            <a:r>
              <a:rPr lang="el-GR" sz="2400" dirty="0" smtClean="0"/>
              <a:t>Η αυστηρή εποπτεία των σχεδίων στελέχωσης και η αποτελεσματική διαχείριση του ανθρώπινου δυναμικού</a:t>
            </a:r>
          </a:p>
          <a:p>
            <a:pPr algn="just"/>
            <a:r>
              <a:rPr lang="el-GR" sz="2400" dirty="0" smtClean="0"/>
              <a:t>Σε συνδυασμό με το νέο πλαίσιο επιλογής Προϊσταμένων:</a:t>
            </a:r>
          </a:p>
          <a:p>
            <a:pPr lvl="1" algn="just"/>
            <a:r>
              <a:rPr lang="el-GR" sz="2400" dirty="0" smtClean="0"/>
              <a:t>Η προώθηση της διυπουργικής συνεργασίας με τη δυνατότητα κινητικότητας των στελεχών του δημοσίου τομέα</a:t>
            </a:r>
          </a:p>
          <a:p>
            <a:pPr lvl="1" algn="just"/>
            <a:r>
              <a:rPr lang="el-GR" sz="2400" dirty="0" smtClean="0"/>
              <a:t>Η δημιουργία νέων περιγραμμάτων θέσεων ευθύνης τα οποία θα είναι η βάση για την επιλογή στελεχών</a:t>
            </a:r>
          </a:p>
          <a:p>
            <a:pPr lvl="1" algn="just"/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Μειώσεις δομών ανά Υπουργείο</a:t>
            </a:r>
            <a:br>
              <a:rPr lang="el-GR" dirty="0" smtClean="0"/>
            </a:br>
            <a:r>
              <a:rPr lang="el-GR" sz="2700" dirty="0" smtClean="0"/>
              <a:t>(χωρίς Υπ. Εθνικής Άμυνας και  Υπ. Δημόσιας Τάξης)</a:t>
            </a:r>
            <a:endParaRPr lang="el-GR" sz="27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352928" cy="352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72"/>
                <a:gridCol w="6048672"/>
                <a:gridCol w="1656184"/>
              </a:tblGrid>
              <a:tr h="37527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Α/α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Υπουργείο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Συνολική Μείωση</a:t>
                      </a:r>
                      <a:endParaRPr lang="el-GR" sz="12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Διοικητικής Μεταρρύθμισης και Ηλεκτρονικής Διακυβέρνησης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57%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Αγροτικής Ανάπτυξης &amp; Τροφίμων*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54%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Γενική Γραμματεία Ενημέρωσης &amp; Επικοινωνίας και Γενική Γραμματεία Μέσων Ενημέρωσης*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50%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Οικονομικών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49%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Περιβάλλοντος,</a:t>
                      </a:r>
                      <a:r>
                        <a:rPr lang="el-GR" sz="1400" baseline="0" dirty="0" smtClean="0"/>
                        <a:t> Ενέργειας &amp; Κλιματικής Αλλαγής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48%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Μακεδονίας Θράκης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44%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Ανάπτυξης και Ανταγωνιστικότητας*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38%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Εργασίας, Κοινωνικής Ασφάλισης και Πρόνοιας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38%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323528" y="1772816"/>
          <a:ext cx="8352928" cy="36426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72"/>
                <a:gridCol w="5544616"/>
                <a:gridCol w="2160240"/>
              </a:tblGrid>
              <a:tr h="320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Α/α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Υπουργείο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Συνολική Μείωση</a:t>
                      </a:r>
                      <a:endParaRPr lang="el-GR" sz="1200" dirty="0"/>
                    </a:p>
                  </a:txBody>
                  <a:tcPr/>
                </a:tc>
              </a:tr>
              <a:tr h="320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Υποδομών, Μεταφορών</a:t>
                      </a:r>
                      <a:r>
                        <a:rPr lang="el-GR" sz="1400" baseline="0" dirty="0" smtClean="0"/>
                        <a:t> και Δικτύων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36%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Υγείας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35%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Πολιτισμού και Αθλητισμού*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34%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Εσωτερικών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32%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Δικαιοσύνης,</a:t>
                      </a:r>
                      <a:r>
                        <a:rPr lang="el-GR" sz="1400" baseline="0" dirty="0" smtClean="0"/>
                        <a:t> Διαφάνειας και Ανθρωπίνων Δικαιωμάτων*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27%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Παιδείας και Θρησκευμάτων*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26%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Εξωτερικών*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21%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Ναυτιλίας,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baseline="0" smtClean="0"/>
                        <a:t>και </a:t>
                      </a:r>
                      <a:r>
                        <a:rPr lang="el-GR" sz="1400" smtClean="0"/>
                        <a:t>Αιγαίου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20%</a:t>
                      </a:r>
                      <a:endParaRPr lang="el-GR" sz="1400" dirty="0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Τουρισμού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1%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Μειώσεις δομών ανά Υπουργείο (β) </a:t>
            </a:r>
            <a:br>
              <a:rPr lang="el-GR" dirty="0" smtClean="0"/>
            </a:br>
            <a:r>
              <a:rPr lang="el-GR" sz="2700" dirty="0" smtClean="0"/>
              <a:t>(χωρίς Υπ. Εθνικής Άμυνας και Υπ. Δημόσιας Τάξης)</a:t>
            </a:r>
            <a:endParaRPr lang="el-G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</p:spPr>
        <p:txBody>
          <a:bodyPr anchor="t"/>
          <a:lstStyle/>
          <a:p>
            <a:r>
              <a:rPr lang="el-GR" sz="2000" b="1" spc="300" dirty="0" smtClean="0">
                <a:latin typeface="Calibri" pitchFamily="34" charset="0"/>
              </a:rPr>
              <a:t>Παλαιός Οργανισμός</a:t>
            </a:r>
            <a:r>
              <a:rPr lang="en-US" sz="2000" b="1" spc="300" dirty="0" smtClean="0">
                <a:latin typeface="Calibri" pitchFamily="34" charset="0"/>
              </a:rPr>
              <a:t> </a:t>
            </a:r>
            <a:r>
              <a:rPr lang="el-GR" sz="2000" b="1" spc="300" dirty="0" smtClean="0">
                <a:latin typeface="Calibri" pitchFamily="34" charset="0"/>
              </a:rPr>
              <a:t>ΥΔΜΗΔ</a:t>
            </a:r>
            <a:endParaRPr lang="el-GR" sz="2000" b="1" spc="300" dirty="0">
              <a:latin typeface="Calibri" pitchFamily="34" charset="0"/>
            </a:endParaRPr>
          </a:p>
        </p:txBody>
      </p:sp>
      <p:pic>
        <p:nvPicPr>
          <p:cNvPr id="7" name="6 - Εικόνα" descr="20120804_organogramm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63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3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ar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165304"/>
          </a:xfrm>
        </p:spPr>
      </p:pic>
      <p:sp>
        <p:nvSpPr>
          <p:cNvPr id="5" name="Τίτλο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0040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l-GR" sz="2400" b="1" spc="300" dirty="0" smtClean="0">
                <a:latin typeface="Calibri" pitchFamily="34" charset="0"/>
              </a:rPr>
              <a:t>Νέος Οργανισμός ΥΔΜΗΔ</a:t>
            </a:r>
            <a:endParaRPr lang="el-GR" sz="2000" b="1" spc="-15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</p:spPr>
        <p:txBody>
          <a:bodyPr anchor="t"/>
          <a:lstStyle/>
          <a:p>
            <a:r>
              <a:rPr lang="el-GR" sz="2000" b="1" spc="300" dirty="0" smtClean="0">
                <a:latin typeface="Calibri" pitchFamily="34" charset="0"/>
              </a:rPr>
              <a:t>Παλαιός Οργανισμός ΥΠΕΚΑ</a:t>
            </a:r>
            <a:endParaRPr lang="el-GR" sz="2000" b="1" spc="300" dirty="0">
              <a:latin typeface="Calibri" pitchFamily="34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3"/>
            <a:ext cx="9144000" cy="6453187"/>
          </a:xfrm>
        </p:spPr>
      </p:pic>
    </p:spTree>
    <p:extLst>
      <p:ext uri="{BB962C8B-B14F-4D97-AF65-F5344CB8AC3E}">
        <p14:creationId xmlns:p14="http://schemas.microsoft.com/office/powerpoint/2010/main" val="33073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 anchor="t"/>
          <a:lstStyle/>
          <a:p>
            <a:r>
              <a:rPr lang="el-GR" sz="2000" b="1" spc="300" dirty="0" smtClean="0">
                <a:latin typeface="Calibri" pitchFamily="34" charset="0"/>
              </a:rPr>
              <a:t>Νέος Οργανισμός ΥΠΕΚΑ</a:t>
            </a:r>
            <a:endParaRPr lang="el-GR" sz="2000" b="1" spc="-150" dirty="0">
              <a:latin typeface="Calibri" pitchFamily="34" charset="0"/>
            </a:endParaRPr>
          </a:p>
        </p:txBody>
      </p:sp>
      <p:pic>
        <p:nvPicPr>
          <p:cNvPr id="6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7"/>
            <a:ext cx="9144000" cy="623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431800"/>
          </a:xfrm>
        </p:spPr>
        <p:txBody>
          <a:bodyPr anchor="t"/>
          <a:lstStyle/>
          <a:p>
            <a:pPr eaLnBrk="1" hangingPunct="1"/>
            <a:r>
              <a:rPr lang="el-GR" sz="2000" b="1" dirty="0" smtClean="0">
                <a:latin typeface="Calibri" pitchFamily="34" charset="0"/>
              </a:rPr>
              <a:t>Παλαιός Οργανισμός Υπουργείου Εργασίας</a:t>
            </a:r>
          </a:p>
        </p:txBody>
      </p:sp>
      <p:pic>
        <p:nvPicPr>
          <p:cNvPr id="33796" name="Εικόνα 1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300</Words>
  <Application>Microsoft Office PowerPoint</Application>
  <PresentationFormat>Προβολή στην οθόνη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Νέοι Οργανισμοί Υπουργείων</vt:lpstr>
      <vt:lpstr>Στόχοι Αναδιοργάνωσης</vt:lpstr>
      <vt:lpstr>Μειώσεις δομών ανά Υπουργείο (χωρίς Υπ. Εθνικής Άμυνας και  Υπ. Δημόσιας Τάξης)</vt:lpstr>
      <vt:lpstr>Μειώσεις δομών ανά Υπουργείο (β)  (χωρίς Υπ. Εθνικής Άμυνας και Υπ. Δημόσιας Τάξης)</vt:lpstr>
      <vt:lpstr>Παλαιός Οργανισμός ΥΔΜΗΔ</vt:lpstr>
      <vt:lpstr>Νέος Οργανισμός ΥΔΜΗΔ</vt:lpstr>
      <vt:lpstr>Παλαιός Οργανισμός ΥΠΕΚΑ</vt:lpstr>
      <vt:lpstr>Νέος Οργανισμός ΥΠΕΚΑ</vt:lpstr>
      <vt:lpstr>Παλαιός Οργανισμός Υπουργείου Εργασίας</vt:lpstr>
      <vt:lpstr>Νέος Οργανισμός Υπουργείου Εργασίας</vt:lpstr>
      <vt:lpstr>Παλαιός Οργανισμός Υπουργείου Δικαιοσύνης</vt:lpstr>
      <vt:lpstr>Νέος Οργανισμός Δικαιοσύνης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Νέοι Οργανισμοί Υπουργείων</dc:title>
  <dc:creator>Altec Customer</dc:creator>
  <cp:lastModifiedBy>user</cp:lastModifiedBy>
  <cp:revision>88</cp:revision>
  <cp:lastPrinted>2014-04-02T23:06:00Z</cp:lastPrinted>
  <dcterms:created xsi:type="dcterms:W3CDTF">2014-03-31T16:34:20Z</dcterms:created>
  <dcterms:modified xsi:type="dcterms:W3CDTF">2014-04-02T23:19:53Z</dcterms:modified>
</cp:coreProperties>
</file>