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906000" cy="6858000" type="A4"/>
  <p:notesSz cx="6797675" cy="9928225"/>
  <p:defaultTextStyle>
    <a:defPPr>
      <a:defRPr lang="el-GR"/>
    </a:defPPr>
    <a:lvl1pPr marL="0" algn="l" defTabSz="9574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736" algn="l" defTabSz="9574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472" algn="l" defTabSz="9574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206" algn="l" defTabSz="9574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4941" algn="l" defTabSz="9574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3675" algn="l" defTabSz="9574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2411" algn="l" defTabSz="9574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146" algn="l" defTabSz="9574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29881" algn="l" defTabSz="9574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FFCC"/>
    <a:srgbClr val="336600"/>
    <a:srgbClr val="00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64" autoAdjust="0"/>
    <p:restoredTop sz="94660"/>
  </p:normalViewPr>
  <p:slideViewPr>
    <p:cSldViewPr>
      <p:cViewPr>
        <p:scale>
          <a:sx n="100" d="100"/>
          <a:sy n="100" d="100"/>
        </p:scale>
        <p:origin x="-72" y="-78"/>
      </p:cViewPr>
      <p:guideLst>
        <p:guide orient="horz" pos="4292"/>
        <p:guide pos="5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246"/>
          </a:xfrm>
          <a:prstGeom prst="rect">
            <a:avLst/>
          </a:prstGeom>
        </p:spPr>
        <p:txBody>
          <a:bodyPr vert="horz" lIns="62975" tIns="31487" rIns="62975" bIns="31487" rtlCol="0"/>
          <a:lstStyle>
            <a:lvl1pPr algn="l">
              <a:defRPr sz="8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6246"/>
          </a:xfrm>
          <a:prstGeom prst="rect">
            <a:avLst/>
          </a:prstGeom>
        </p:spPr>
        <p:txBody>
          <a:bodyPr vert="horz" lIns="62975" tIns="31487" rIns="62975" bIns="31487" rtlCol="0"/>
          <a:lstStyle>
            <a:lvl1pPr algn="r">
              <a:defRPr sz="800"/>
            </a:lvl1pPr>
          </a:lstStyle>
          <a:p>
            <a:fld id="{E6B2730E-6CA0-4A05-A7BC-5ABBDB62CBAE}" type="datetimeFigureOut">
              <a:rPr lang="el-GR" smtClean="0"/>
              <a:pPr/>
              <a:t>7/9/2011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83"/>
            <a:ext cx="2946058" cy="496246"/>
          </a:xfrm>
          <a:prstGeom prst="rect">
            <a:avLst/>
          </a:prstGeom>
        </p:spPr>
        <p:txBody>
          <a:bodyPr vert="horz" lIns="62975" tIns="31487" rIns="62975" bIns="31487" rtlCol="0" anchor="b"/>
          <a:lstStyle>
            <a:lvl1pPr algn="l">
              <a:defRPr sz="8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530" y="9429783"/>
            <a:ext cx="2946058" cy="496246"/>
          </a:xfrm>
          <a:prstGeom prst="rect">
            <a:avLst/>
          </a:prstGeom>
        </p:spPr>
        <p:txBody>
          <a:bodyPr vert="horz" lIns="62975" tIns="31487" rIns="62975" bIns="31487" rtlCol="0" anchor="b"/>
          <a:lstStyle>
            <a:lvl1pPr algn="r">
              <a:defRPr sz="800"/>
            </a:lvl1pPr>
          </a:lstStyle>
          <a:p>
            <a:fld id="{D1DA900E-FE8A-49E7-8548-960A851FD40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812352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3863C17A-DD84-4A7F-88D9-4D2E0F0A82A1}" type="datetimeFigureOut">
              <a:rPr lang="el-GR" smtClean="0"/>
              <a:pPr/>
              <a:t>7/9/2011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1774E666-4B89-4D9B-A0EB-73A80347DDB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197061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4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736" algn="l" defTabSz="9574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472" algn="l" defTabSz="9574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206" algn="l" defTabSz="9574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4941" algn="l" defTabSz="9574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3675" algn="l" defTabSz="9574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2411" algn="l" defTabSz="9574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1146" algn="l" defTabSz="9574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29881" algn="l" defTabSz="9574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4E666-4B89-4D9B-A0EB-73A80347DDB9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991698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4E666-4B89-4D9B-A0EB-73A80347DDB9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991698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4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3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9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2AE9-5F8C-4173-AACE-058A501A658E}" type="datetimeFigureOut">
              <a:rPr lang="el-GR" smtClean="0"/>
              <a:pPr/>
              <a:t>7/9/2011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52F2-8686-4E64-BE9A-097451389A7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983107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2AE9-5F8C-4173-AACE-058A501A658E}" type="datetimeFigureOut">
              <a:rPr lang="el-GR" smtClean="0"/>
              <a:pPr/>
              <a:t>7/9/2011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52F2-8686-4E64-BE9A-097451389A7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753204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2AE9-5F8C-4173-AACE-058A501A658E}" type="datetimeFigureOut">
              <a:rPr lang="el-GR" smtClean="0"/>
              <a:pPr/>
              <a:t>7/9/2011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52F2-8686-4E64-BE9A-097451389A7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13014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2AE9-5F8C-4173-AACE-058A501A658E}" type="datetimeFigureOut">
              <a:rPr lang="el-GR" smtClean="0"/>
              <a:pPr/>
              <a:t>7/9/2011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52F2-8686-4E64-BE9A-097451389A7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3334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7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4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20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49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36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4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1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298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2AE9-5F8C-4173-AACE-058A501A658E}" type="datetimeFigureOut">
              <a:rPr lang="el-GR" smtClean="0"/>
              <a:pPr/>
              <a:t>7/9/2011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52F2-8686-4E64-BE9A-097451389A7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67191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2AE9-5F8C-4173-AACE-058A501A658E}" type="datetimeFigureOut">
              <a:rPr lang="el-GR" smtClean="0"/>
              <a:pPr/>
              <a:t>7/9/2011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52F2-8686-4E64-BE9A-097451389A7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892381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36" indent="0">
              <a:buNone/>
              <a:defRPr sz="2100" b="1"/>
            </a:lvl2pPr>
            <a:lvl3pPr marL="957472" indent="0">
              <a:buNone/>
              <a:defRPr sz="1900" b="1"/>
            </a:lvl3pPr>
            <a:lvl4pPr marL="1436206" indent="0">
              <a:buNone/>
              <a:defRPr sz="1600" b="1"/>
            </a:lvl4pPr>
            <a:lvl5pPr marL="1914941" indent="0">
              <a:buNone/>
              <a:defRPr sz="1600" b="1"/>
            </a:lvl5pPr>
            <a:lvl6pPr marL="2393675" indent="0">
              <a:buNone/>
              <a:defRPr sz="1600" b="1"/>
            </a:lvl6pPr>
            <a:lvl7pPr marL="2872411" indent="0">
              <a:buNone/>
              <a:defRPr sz="1600" b="1"/>
            </a:lvl7pPr>
            <a:lvl8pPr marL="3351146" indent="0">
              <a:buNone/>
              <a:defRPr sz="1600" b="1"/>
            </a:lvl8pPr>
            <a:lvl9pPr marL="38298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36" indent="0">
              <a:buNone/>
              <a:defRPr sz="2100" b="1"/>
            </a:lvl2pPr>
            <a:lvl3pPr marL="957472" indent="0">
              <a:buNone/>
              <a:defRPr sz="1900" b="1"/>
            </a:lvl3pPr>
            <a:lvl4pPr marL="1436206" indent="0">
              <a:buNone/>
              <a:defRPr sz="1600" b="1"/>
            </a:lvl4pPr>
            <a:lvl5pPr marL="1914941" indent="0">
              <a:buNone/>
              <a:defRPr sz="1600" b="1"/>
            </a:lvl5pPr>
            <a:lvl6pPr marL="2393675" indent="0">
              <a:buNone/>
              <a:defRPr sz="1600" b="1"/>
            </a:lvl6pPr>
            <a:lvl7pPr marL="2872411" indent="0">
              <a:buNone/>
              <a:defRPr sz="1600" b="1"/>
            </a:lvl7pPr>
            <a:lvl8pPr marL="3351146" indent="0">
              <a:buNone/>
              <a:defRPr sz="1600" b="1"/>
            </a:lvl8pPr>
            <a:lvl9pPr marL="38298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2AE9-5F8C-4173-AACE-058A501A658E}" type="datetimeFigureOut">
              <a:rPr lang="el-GR" smtClean="0"/>
              <a:pPr/>
              <a:t>7/9/2011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52F2-8686-4E64-BE9A-097451389A7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43551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2AE9-5F8C-4173-AACE-058A501A658E}" type="datetimeFigureOut">
              <a:rPr lang="el-GR" smtClean="0"/>
              <a:pPr/>
              <a:t>7/9/2011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52F2-8686-4E64-BE9A-097451389A7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4066711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2AE9-5F8C-4173-AACE-058A501A658E}" type="datetimeFigureOut">
              <a:rPr lang="el-GR" smtClean="0"/>
              <a:pPr/>
              <a:t>7/9/2011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52F2-8686-4E64-BE9A-097451389A7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95719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736" indent="0">
              <a:buNone/>
              <a:defRPr sz="1300"/>
            </a:lvl2pPr>
            <a:lvl3pPr marL="957472" indent="0">
              <a:buNone/>
              <a:defRPr sz="1000"/>
            </a:lvl3pPr>
            <a:lvl4pPr marL="1436206" indent="0">
              <a:buNone/>
              <a:defRPr sz="1000"/>
            </a:lvl4pPr>
            <a:lvl5pPr marL="1914941" indent="0">
              <a:buNone/>
              <a:defRPr sz="1000"/>
            </a:lvl5pPr>
            <a:lvl6pPr marL="2393675" indent="0">
              <a:buNone/>
              <a:defRPr sz="1000"/>
            </a:lvl6pPr>
            <a:lvl7pPr marL="2872411" indent="0">
              <a:buNone/>
              <a:defRPr sz="1000"/>
            </a:lvl7pPr>
            <a:lvl8pPr marL="3351146" indent="0">
              <a:buNone/>
              <a:defRPr sz="1000"/>
            </a:lvl8pPr>
            <a:lvl9pPr marL="382988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2AE9-5F8C-4173-AACE-058A501A658E}" type="datetimeFigureOut">
              <a:rPr lang="el-GR" smtClean="0"/>
              <a:pPr/>
              <a:t>7/9/2011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52F2-8686-4E64-BE9A-097451389A7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322652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736" indent="0">
              <a:buNone/>
              <a:defRPr sz="2900"/>
            </a:lvl2pPr>
            <a:lvl3pPr marL="957472" indent="0">
              <a:buNone/>
              <a:defRPr sz="2500"/>
            </a:lvl3pPr>
            <a:lvl4pPr marL="1436206" indent="0">
              <a:buNone/>
              <a:defRPr sz="2100"/>
            </a:lvl4pPr>
            <a:lvl5pPr marL="1914941" indent="0">
              <a:buNone/>
              <a:defRPr sz="2100"/>
            </a:lvl5pPr>
            <a:lvl6pPr marL="2393675" indent="0">
              <a:buNone/>
              <a:defRPr sz="2100"/>
            </a:lvl6pPr>
            <a:lvl7pPr marL="2872411" indent="0">
              <a:buNone/>
              <a:defRPr sz="2100"/>
            </a:lvl7pPr>
            <a:lvl8pPr marL="3351146" indent="0">
              <a:buNone/>
              <a:defRPr sz="2100"/>
            </a:lvl8pPr>
            <a:lvl9pPr marL="3829881" indent="0">
              <a:buNone/>
              <a:defRPr sz="2100"/>
            </a:lvl9pPr>
          </a:lstStyle>
          <a:p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736" indent="0">
              <a:buNone/>
              <a:defRPr sz="1300"/>
            </a:lvl2pPr>
            <a:lvl3pPr marL="957472" indent="0">
              <a:buNone/>
              <a:defRPr sz="1000"/>
            </a:lvl3pPr>
            <a:lvl4pPr marL="1436206" indent="0">
              <a:buNone/>
              <a:defRPr sz="1000"/>
            </a:lvl4pPr>
            <a:lvl5pPr marL="1914941" indent="0">
              <a:buNone/>
              <a:defRPr sz="1000"/>
            </a:lvl5pPr>
            <a:lvl6pPr marL="2393675" indent="0">
              <a:buNone/>
              <a:defRPr sz="1000"/>
            </a:lvl6pPr>
            <a:lvl7pPr marL="2872411" indent="0">
              <a:buNone/>
              <a:defRPr sz="1000"/>
            </a:lvl7pPr>
            <a:lvl8pPr marL="3351146" indent="0">
              <a:buNone/>
              <a:defRPr sz="1000"/>
            </a:lvl8pPr>
            <a:lvl9pPr marL="382988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2AE9-5F8C-4173-AACE-058A501A658E}" type="datetimeFigureOut">
              <a:rPr lang="el-GR" smtClean="0"/>
              <a:pPr/>
              <a:t>7/9/2011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52F2-8686-4E64-BE9A-097451389A7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414007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46" tIns="47874" rIns="95746" bIns="4787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46" tIns="47874" rIns="95746" bIns="4787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5746" tIns="47874" rIns="95746" bIns="4787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02AE9-5F8C-4173-AACE-058A501A658E}" type="datetimeFigureOut">
              <a:rPr lang="el-GR" smtClean="0"/>
              <a:pPr/>
              <a:t>7/9/2011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5746" tIns="47874" rIns="95746" bIns="4787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5746" tIns="47874" rIns="95746" bIns="4787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852F2-8686-4E64-BE9A-097451389A7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02667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472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052" indent="-359052" algn="l" defTabSz="95747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945" indent="-299209" algn="l" defTabSz="957472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838" indent="-239368" algn="l" defTabSz="95747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571" indent="-239368" algn="l" defTabSz="95747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307" indent="-239368" algn="l" defTabSz="95747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043" indent="-239368" algn="l" defTabSz="95747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1779" indent="-239368" algn="l" defTabSz="95747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0513" indent="-239368" algn="l" defTabSz="95747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9249" indent="-239368" algn="l" defTabSz="95747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574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736" algn="l" defTabSz="9574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472" algn="l" defTabSz="9574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206" algn="l" defTabSz="9574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4941" algn="l" defTabSz="9574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3675" algn="l" defTabSz="9574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411" algn="l" defTabSz="9574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146" algn="l" defTabSz="9574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29881" algn="l" defTabSz="9574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920751" y="2392060"/>
            <a:ext cx="5976466" cy="8341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391" tIns="34196" rIns="68391" bIns="34196" rtlCol="0" anchor="ctr"/>
          <a:lstStyle/>
          <a:p>
            <a:pPr algn="ctr"/>
            <a:endParaRPr lang="el-GR" sz="700" dirty="0">
              <a:solidFill>
                <a:srgbClr val="990000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935570" y="3551532"/>
            <a:ext cx="3998379" cy="83063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391" tIns="34196" rIns="68391" bIns="34196" rtlCol="0" anchor="ctr"/>
          <a:lstStyle/>
          <a:p>
            <a:pPr algn="ctr"/>
            <a:endParaRPr lang="el-GR" dirty="0"/>
          </a:p>
        </p:txBody>
      </p:sp>
      <p:sp>
        <p:nvSpPr>
          <p:cNvPr id="28" name="Rounded Rectangle 27"/>
          <p:cNvSpPr/>
          <p:nvPr/>
        </p:nvSpPr>
        <p:spPr>
          <a:xfrm>
            <a:off x="904874" y="1310138"/>
            <a:ext cx="3845013" cy="76227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391" tIns="34196" rIns="68391" bIns="34196" rtlCol="0" anchor="ctr"/>
          <a:lstStyle/>
          <a:p>
            <a:pPr algn="ctr"/>
            <a:endParaRPr lang="el-GR" sz="700" dirty="0"/>
          </a:p>
        </p:txBody>
      </p:sp>
      <p:sp>
        <p:nvSpPr>
          <p:cNvPr id="4" name="TextBox 3"/>
          <p:cNvSpPr txBox="1"/>
          <p:nvPr/>
        </p:nvSpPr>
        <p:spPr>
          <a:xfrm>
            <a:off x="642493" y="641357"/>
            <a:ext cx="624070" cy="281349"/>
          </a:xfrm>
          <a:prstGeom prst="rect">
            <a:avLst/>
          </a:prstGeom>
          <a:noFill/>
        </p:spPr>
        <p:txBody>
          <a:bodyPr wrap="square" lIns="95746" tIns="47874" rIns="95746" bIns="47874" rtlCol="0">
            <a:spAutoFit/>
          </a:bodyPr>
          <a:lstStyle/>
          <a:p>
            <a:pPr algn="ctr"/>
            <a:r>
              <a:rPr lang="en-US" sz="1200" b="1" dirty="0">
                <a:latin typeface="Arial Narrow" pitchFamily="34" charset="0"/>
              </a:rPr>
              <a:t>2011</a:t>
            </a:r>
            <a:endParaRPr lang="el-GR" sz="1200" b="1" dirty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1947" y="641357"/>
            <a:ext cx="624070" cy="281349"/>
          </a:xfrm>
          <a:prstGeom prst="rect">
            <a:avLst/>
          </a:prstGeom>
          <a:noFill/>
        </p:spPr>
        <p:txBody>
          <a:bodyPr wrap="square" lIns="95746" tIns="47874" rIns="95746" bIns="47874" rtlCol="0">
            <a:spAutoFit/>
          </a:bodyPr>
          <a:lstStyle/>
          <a:p>
            <a:pPr algn="ctr"/>
            <a:r>
              <a:rPr lang="en-US" sz="1200" b="1" dirty="0">
                <a:latin typeface="Arial Narrow" pitchFamily="34" charset="0"/>
              </a:rPr>
              <a:t>2012</a:t>
            </a:r>
            <a:endParaRPr lang="el-GR" sz="1200" b="1" dirty="0"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58465" y="641357"/>
            <a:ext cx="624070" cy="281349"/>
          </a:xfrm>
          <a:prstGeom prst="rect">
            <a:avLst/>
          </a:prstGeom>
          <a:noFill/>
        </p:spPr>
        <p:txBody>
          <a:bodyPr wrap="square" lIns="95746" tIns="47874" rIns="95746" bIns="47874" rtlCol="0">
            <a:spAutoFit/>
          </a:bodyPr>
          <a:lstStyle/>
          <a:p>
            <a:pPr algn="ctr"/>
            <a:r>
              <a:rPr lang="en-US" sz="1200" b="1" dirty="0">
                <a:latin typeface="Arial Narrow" pitchFamily="34" charset="0"/>
              </a:rPr>
              <a:t>2013</a:t>
            </a:r>
            <a:endParaRPr lang="el-GR" sz="1200" b="1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26933" y="641357"/>
            <a:ext cx="1014113" cy="281349"/>
          </a:xfrm>
          <a:prstGeom prst="rect">
            <a:avLst/>
          </a:prstGeom>
          <a:noFill/>
        </p:spPr>
        <p:txBody>
          <a:bodyPr wrap="square" lIns="95746" tIns="47874" rIns="95746" bIns="47874" rtlCol="0">
            <a:spAutoFit/>
          </a:bodyPr>
          <a:lstStyle/>
          <a:p>
            <a:pPr algn="ctr"/>
            <a:r>
              <a:rPr lang="en-US" sz="1200" b="1" dirty="0">
                <a:latin typeface="Arial Narrow" pitchFamily="34" charset="0"/>
              </a:rPr>
              <a:t>2014-2016</a:t>
            </a:r>
            <a:endParaRPr lang="el-GR" sz="1200" b="1" dirty="0">
              <a:latin typeface="Arial Narrow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907" y="1097296"/>
            <a:ext cx="3507196" cy="258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5746" tIns="47874" rIns="95746" bIns="47874" rtlCol="0">
            <a:spAutoFit/>
          </a:bodyPr>
          <a:lstStyle>
            <a:defPPr>
              <a:defRPr lang="el-GR"/>
            </a:defPPr>
            <a:lvl1pPr>
              <a:defRPr sz="1300">
                <a:solidFill>
                  <a:srgbClr val="003300"/>
                </a:solidFill>
                <a:latin typeface="Arial Narrow" pitchFamily="34" charset="0"/>
              </a:defRPr>
            </a:lvl1pPr>
          </a:lstStyle>
          <a:p>
            <a:r>
              <a:rPr lang="el-GR" sz="1050" dirty="0"/>
              <a:t>Σύσταση των Οργάνων των Α.Ε.Ι.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49823" y="932873"/>
            <a:ext cx="9446503" cy="2651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095884" y="1584984"/>
            <a:ext cx="54661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solidFill>
                  <a:srgbClr val="990000"/>
                </a:solidFill>
                <a:latin typeface="Arial Narrow" pitchFamily="34" charset="0"/>
              </a:rPr>
              <a:t>Εκλογή Προέδρου </a:t>
            </a:r>
            <a:br>
              <a:rPr lang="el-GR" sz="800" dirty="0">
                <a:solidFill>
                  <a:srgbClr val="990000"/>
                </a:solidFill>
                <a:latin typeface="Arial Narrow" pitchFamily="34" charset="0"/>
              </a:rPr>
            </a:br>
            <a:r>
              <a:rPr lang="el-GR" sz="800" dirty="0">
                <a:solidFill>
                  <a:srgbClr val="990000"/>
                </a:solidFill>
                <a:latin typeface="Arial Narrow" pitchFamily="34" charset="0"/>
              </a:rPr>
              <a:t>&amp; Μελών Συμβουλίων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656177" y="1584984"/>
            <a:ext cx="452808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Εκλογή Πρυτάνεων/ Προέδρων ΤΕΙ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156683" y="1584984"/>
            <a:ext cx="48230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ΠΔ για τη σύσταση των Σχολών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16716" y="1584984"/>
            <a:ext cx="59133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Εκλογή Κοσμητόρων Σχολών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166254" y="1584984"/>
            <a:ext cx="583634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solidFill>
                  <a:srgbClr val="990000"/>
                </a:solidFill>
                <a:latin typeface="Arial Narrow" pitchFamily="34" charset="0"/>
              </a:rPr>
              <a:t>Συγκρότηση Συγκλήτων/ Συνελεύσεων ΤΕΙ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144688" y="1340768"/>
            <a:ext cx="559708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 smtClean="0">
                <a:solidFill>
                  <a:srgbClr val="990000"/>
                </a:solidFill>
                <a:latin typeface="Arial Narrow" pitchFamily="34" charset="0"/>
              </a:rPr>
              <a:t>16/1/2012</a:t>
            </a:r>
            <a:endParaRPr lang="el-GR" sz="900" b="1" dirty="0">
              <a:solidFill>
                <a:srgbClr val="990000"/>
              </a:solidFill>
              <a:latin typeface="Arial Narrow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68450" y="1341338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5/2012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183704" y="1341338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n-US" sz="900" b="1" dirty="0">
                <a:latin typeface="Arial Narrow" pitchFamily="34" charset="0"/>
              </a:rPr>
              <a:t>7</a:t>
            </a:r>
            <a:r>
              <a:rPr lang="el-GR" sz="900" b="1" dirty="0">
                <a:latin typeface="Arial Narrow" pitchFamily="34" charset="0"/>
              </a:rPr>
              <a:t>/2012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698253" y="1341338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n-US" sz="900" b="1" dirty="0">
                <a:latin typeface="Arial Narrow" pitchFamily="34" charset="0"/>
              </a:rPr>
              <a:t>8</a:t>
            </a:r>
            <a:r>
              <a:rPr lang="el-GR" sz="900" b="1" dirty="0">
                <a:latin typeface="Arial Narrow" pitchFamily="34" charset="0"/>
              </a:rPr>
              <a:t>/2012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204668" y="1341338"/>
            <a:ext cx="506809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n-US" sz="900" b="1" dirty="0">
                <a:solidFill>
                  <a:srgbClr val="990000"/>
                </a:solidFill>
                <a:latin typeface="Arial Narrow" pitchFamily="34" charset="0"/>
              </a:rPr>
              <a:t>1/9</a:t>
            </a:r>
            <a:r>
              <a:rPr lang="el-GR" sz="900" b="1" dirty="0">
                <a:solidFill>
                  <a:srgbClr val="990000"/>
                </a:solidFill>
                <a:latin typeface="Arial Narrow" pitchFamily="34" charset="0"/>
              </a:rPr>
              <a:t>/2012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056761" y="1584984"/>
            <a:ext cx="82847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ΥΑ καθορισμού θεμάτων συστήματος ταξινομικής ψήφου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230416" y="1348193"/>
            <a:ext cx="481161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n-US" sz="900" b="1" dirty="0">
                <a:latin typeface="Arial Narrow" pitchFamily="34" charset="0"/>
              </a:rPr>
              <a:t>10</a:t>
            </a:r>
            <a:r>
              <a:rPr lang="el-GR" sz="900" b="1" dirty="0">
                <a:latin typeface="Arial Narrow" pitchFamily="34" charset="0"/>
              </a:rPr>
              <a:t>/201</a:t>
            </a:r>
            <a:r>
              <a:rPr lang="en-US" sz="900" b="1" dirty="0">
                <a:latin typeface="Arial Narrow" pitchFamily="34" charset="0"/>
              </a:rPr>
              <a:t>1</a:t>
            </a:r>
            <a:endParaRPr lang="el-GR" sz="900" b="1" dirty="0">
              <a:latin typeface="Arial Narrow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2907" y="2180187"/>
            <a:ext cx="3507196" cy="258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5746" tIns="47874" rIns="95746" bIns="47874" rtlCol="0">
            <a:spAutoFit/>
          </a:bodyPr>
          <a:lstStyle>
            <a:defPPr>
              <a:defRPr lang="el-GR"/>
            </a:defPPr>
            <a:lvl1pPr>
              <a:defRPr sz="1300">
                <a:solidFill>
                  <a:srgbClr val="003300"/>
                </a:solidFill>
                <a:latin typeface="Arial Narrow" pitchFamily="34" charset="0"/>
              </a:defRPr>
            </a:lvl1pPr>
          </a:lstStyle>
          <a:p>
            <a:r>
              <a:rPr lang="el-GR" sz="1050" dirty="0"/>
              <a:t>Δημιουργία Οργανωτικού </a:t>
            </a:r>
            <a:r>
              <a:rPr lang="en-US" sz="1050" dirty="0" smtClean="0"/>
              <a:t> </a:t>
            </a:r>
            <a:r>
              <a:rPr lang="el-GR" sz="1050" dirty="0" smtClean="0"/>
              <a:t>Πλαισίου </a:t>
            </a:r>
            <a:r>
              <a:rPr lang="el-GR" sz="1050" dirty="0" err="1" smtClean="0"/>
              <a:t>Αυ</a:t>
            </a:r>
            <a:r>
              <a:rPr lang="el-GR" sz="1050" dirty="0" smtClean="0"/>
              <a:t> </a:t>
            </a:r>
            <a:r>
              <a:rPr lang="el-GR" sz="1050" dirty="0" err="1" smtClean="0"/>
              <a:t>τοτέλειας</a:t>
            </a:r>
            <a:r>
              <a:rPr lang="el-GR" sz="1050" dirty="0" smtClean="0"/>
              <a:t> </a:t>
            </a:r>
            <a:r>
              <a:rPr lang="el-GR" sz="1050" dirty="0"/>
              <a:t>των Α.Ε.Ι.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072383" y="2711032"/>
            <a:ext cx="7408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Εγκύκλιος </a:t>
            </a:r>
            <a:br>
              <a:rPr lang="el-GR" sz="800" dirty="0">
                <a:latin typeface="Arial Narrow" pitchFamily="34" charset="0"/>
              </a:rPr>
            </a:br>
            <a:r>
              <a:rPr lang="el-GR" sz="800" dirty="0">
                <a:latin typeface="Arial Narrow" pitchFamily="34" charset="0"/>
              </a:rPr>
              <a:t>ΥΠΔΒΜΘ για την Εκπόνηση των Οργανισμών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202223" y="2423134"/>
            <a:ext cx="481160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n-US" sz="900" b="1" dirty="0">
                <a:latin typeface="Arial Narrow" pitchFamily="34" charset="0"/>
              </a:rPr>
              <a:t>10</a:t>
            </a:r>
            <a:r>
              <a:rPr lang="el-GR" sz="900" b="1" dirty="0">
                <a:latin typeface="Arial Narrow" pitchFamily="34" charset="0"/>
              </a:rPr>
              <a:t>/201</a:t>
            </a:r>
            <a:r>
              <a:rPr lang="en-US" sz="900" b="1" dirty="0">
                <a:latin typeface="Arial Narrow" pitchFamily="34" charset="0"/>
              </a:rPr>
              <a:t>1</a:t>
            </a:r>
            <a:endParaRPr lang="el-GR" sz="900" b="1" dirty="0">
              <a:latin typeface="Arial Narrow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2907" y="3327367"/>
            <a:ext cx="3531970" cy="258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5746" tIns="47874" rIns="95746" bIns="47874" rtlCol="0">
            <a:spAutoFit/>
          </a:bodyPr>
          <a:lstStyle>
            <a:defPPr>
              <a:defRPr lang="el-GR"/>
            </a:defPPr>
            <a:lvl1pPr>
              <a:defRPr sz="1300">
                <a:solidFill>
                  <a:srgbClr val="003300"/>
                </a:solidFill>
                <a:latin typeface="Arial Narrow" pitchFamily="34" charset="0"/>
              </a:defRPr>
            </a:lvl1pPr>
          </a:lstStyle>
          <a:p>
            <a:r>
              <a:rPr lang="el-GR" sz="1050" dirty="0"/>
              <a:t>Αξιολόγηση - Διαφάνεια</a:t>
            </a:r>
          </a:p>
        </p:txBody>
      </p:sp>
      <p:sp>
        <p:nvSpPr>
          <p:cNvPr id="54" name="Rectangle 50"/>
          <p:cNvSpPr/>
          <p:nvPr/>
        </p:nvSpPr>
        <p:spPr>
          <a:xfrm>
            <a:off x="3727150" y="2728284"/>
            <a:ext cx="679912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Εγκύκλιος </a:t>
            </a:r>
            <a:r>
              <a:rPr lang="el-GR" sz="800" dirty="0" smtClean="0">
                <a:latin typeface="Arial Narrow" pitchFamily="34" charset="0"/>
              </a:rPr>
              <a:t>ΥΠΔΒΜΘ </a:t>
            </a:r>
            <a:r>
              <a:rPr lang="el-GR" sz="800" dirty="0">
                <a:latin typeface="Arial Narrow" pitchFamily="34" charset="0"/>
              </a:rPr>
              <a:t>για την Εκπόνηση των </a:t>
            </a:r>
            <a:r>
              <a:rPr lang="el-GR" sz="800" dirty="0" smtClean="0">
                <a:latin typeface="Arial Narrow" pitchFamily="34" charset="0"/>
              </a:rPr>
              <a:t>Εσωτ. Κανονισ.</a:t>
            </a:r>
            <a:endParaRPr lang="el-GR" sz="800" dirty="0">
              <a:latin typeface="Arial Narrow" pitchFamily="34" charset="0"/>
            </a:endParaRPr>
          </a:p>
        </p:txBody>
      </p:sp>
      <p:sp>
        <p:nvSpPr>
          <p:cNvPr id="56" name="Rectangle 52"/>
          <p:cNvSpPr/>
          <p:nvPr/>
        </p:nvSpPr>
        <p:spPr>
          <a:xfrm>
            <a:off x="3826527" y="2423134"/>
            <a:ext cx="481161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12/2012</a:t>
            </a:r>
          </a:p>
        </p:txBody>
      </p:sp>
      <p:sp>
        <p:nvSpPr>
          <p:cNvPr id="57" name="Rectangle 50"/>
          <p:cNvSpPr/>
          <p:nvPr/>
        </p:nvSpPr>
        <p:spPr>
          <a:xfrm>
            <a:off x="4405874" y="2754162"/>
            <a:ext cx="61261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solidFill>
                  <a:srgbClr val="990000"/>
                </a:solidFill>
                <a:latin typeface="Arial Narrow" pitchFamily="34" charset="0"/>
              </a:rPr>
              <a:t>Υποβολή Οργανισμών στο </a:t>
            </a:r>
            <a:r>
              <a:rPr lang="el-GR" sz="800" dirty="0" smtClean="0">
                <a:solidFill>
                  <a:srgbClr val="990000"/>
                </a:solidFill>
                <a:latin typeface="Arial Narrow" pitchFamily="34" charset="0"/>
              </a:rPr>
              <a:t>ΥΠΔΒΜΘ</a:t>
            </a:r>
            <a:endParaRPr lang="el-GR" sz="800" dirty="0">
              <a:solidFill>
                <a:srgbClr val="990000"/>
              </a:solidFill>
              <a:latin typeface="Arial Narrow" pitchFamily="34" charset="0"/>
            </a:endParaRPr>
          </a:p>
        </p:txBody>
      </p:sp>
      <p:sp>
        <p:nvSpPr>
          <p:cNvPr id="59" name="Rectangle 52"/>
          <p:cNvSpPr/>
          <p:nvPr/>
        </p:nvSpPr>
        <p:spPr>
          <a:xfrm>
            <a:off x="4405877" y="2423134"/>
            <a:ext cx="612608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solidFill>
                  <a:srgbClr val="990000"/>
                </a:solidFill>
                <a:latin typeface="Arial Narrow" pitchFamily="34" charset="0"/>
              </a:rPr>
              <a:t>31/12/2012</a:t>
            </a:r>
          </a:p>
        </p:txBody>
      </p:sp>
      <p:sp>
        <p:nvSpPr>
          <p:cNvPr id="61" name="Rectangle 50"/>
          <p:cNvSpPr/>
          <p:nvPr/>
        </p:nvSpPr>
        <p:spPr>
          <a:xfrm>
            <a:off x="5750049" y="2711032"/>
            <a:ext cx="679912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Δημοσίευση </a:t>
            </a:r>
            <a:r>
              <a:rPr lang="el-GR" sz="800" dirty="0" smtClean="0">
                <a:latin typeface="Arial Narrow" pitchFamily="34" charset="0"/>
              </a:rPr>
              <a:t/>
            </a:r>
            <a:br>
              <a:rPr lang="el-GR" sz="800" dirty="0" smtClean="0">
                <a:latin typeface="Arial Narrow" pitchFamily="34" charset="0"/>
              </a:rPr>
            </a:br>
            <a:r>
              <a:rPr lang="el-GR" sz="800" dirty="0" smtClean="0">
                <a:latin typeface="Arial Narrow" pitchFamily="34" charset="0"/>
              </a:rPr>
              <a:t>σε </a:t>
            </a:r>
            <a:r>
              <a:rPr lang="el-GR" sz="800" dirty="0">
                <a:latin typeface="Arial Narrow" pitchFamily="34" charset="0"/>
              </a:rPr>
              <a:t>ΦΕΚ των Εσωτερικών Κανονισμών</a:t>
            </a:r>
          </a:p>
        </p:txBody>
      </p:sp>
      <p:sp>
        <p:nvSpPr>
          <p:cNvPr id="63" name="Rectangle 52"/>
          <p:cNvSpPr/>
          <p:nvPr/>
        </p:nvSpPr>
        <p:spPr>
          <a:xfrm>
            <a:off x="5875874" y="2423134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8/2013</a:t>
            </a:r>
          </a:p>
        </p:txBody>
      </p:sp>
      <p:sp>
        <p:nvSpPr>
          <p:cNvPr id="67" name="Rectangle 50"/>
          <p:cNvSpPr/>
          <p:nvPr/>
        </p:nvSpPr>
        <p:spPr>
          <a:xfrm>
            <a:off x="1311222" y="3883722"/>
            <a:ext cx="67991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solidFill>
                  <a:srgbClr val="990000"/>
                </a:solidFill>
                <a:latin typeface="Arial Narrow" pitchFamily="34" charset="0"/>
              </a:rPr>
              <a:t>Επιλογή Προέδρου της </a:t>
            </a:r>
            <a:r>
              <a:rPr lang="el-GR" sz="800" dirty="0" smtClean="0">
                <a:solidFill>
                  <a:srgbClr val="990000"/>
                </a:solidFill>
                <a:latin typeface="Arial Narrow" pitchFamily="34" charset="0"/>
              </a:rPr>
              <a:t>ΑΔΙΠ</a:t>
            </a:r>
            <a:endParaRPr lang="el-GR" sz="800" dirty="0">
              <a:solidFill>
                <a:srgbClr val="990000"/>
              </a:solidFill>
              <a:latin typeface="Arial Narrow" pitchFamily="34" charset="0"/>
            </a:endParaRPr>
          </a:p>
        </p:txBody>
      </p:sp>
      <p:sp>
        <p:nvSpPr>
          <p:cNvPr id="68" name="Rectangle 52"/>
          <p:cNvSpPr/>
          <p:nvPr/>
        </p:nvSpPr>
        <p:spPr>
          <a:xfrm>
            <a:off x="1410599" y="3588602"/>
            <a:ext cx="481160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 smtClean="0">
                <a:solidFill>
                  <a:srgbClr val="990000"/>
                </a:solidFill>
                <a:latin typeface="Arial Narrow" pitchFamily="34" charset="0"/>
              </a:rPr>
              <a:t>11/2011</a:t>
            </a:r>
            <a:endParaRPr lang="el-GR" sz="900" b="1" dirty="0">
              <a:solidFill>
                <a:srgbClr val="990000"/>
              </a:solidFill>
              <a:latin typeface="Arial Narrow" pitchFamily="34" charset="0"/>
            </a:endParaRPr>
          </a:p>
        </p:txBody>
      </p:sp>
      <p:sp>
        <p:nvSpPr>
          <p:cNvPr id="71" name="Rectangle 50"/>
          <p:cNvSpPr/>
          <p:nvPr/>
        </p:nvSpPr>
        <p:spPr>
          <a:xfrm>
            <a:off x="2172795" y="3883721"/>
            <a:ext cx="526088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solidFill>
                  <a:srgbClr val="990000"/>
                </a:solidFill>
                <a:latin typeface="Arial Narrow" pitchFamily="34" charset="0"/>
              </a:rPr>
              <a:t>Επιλογή Μελών Συμβουλίου της </a:t>
            </a:r>
            <a:r>
              <a:rPr lang="el-GR" sz="800" dirty="0" smtClean="0">
                <a:solidFill>
                  <a:srgbClr val="990000"/>
                </a:solidFill>
                <a:latin typeface="Arial Narrow" pitchFamily="34" charset="0"/>
              </a:rPr>
              <a:t>ΑΔΙΠ</a:t>
            </a:r>
            <a:endParaRPr lang="el-GR" sz="800" dirty="0">
              <a:solidFill>
                <a:srgbClr val="990000"/>
              </a:solidFill>
              <a:latin typeface="Arial Narrow" pitchFamily="34" charset="0"/>
            </a:endParaRPr>
          </a:p>
        </p:txBody>
      </p:sp>
      <p:sp>
        <p:nvSpPr>
          <p:cNvPr id="72" name="Rectangle 52"/>
          <p:cNvSpPr/>
          <p:nvPr/>
        </p:nvSpPr>
        <p:spPr>
          <a:xfrm>
            <a:off x="2221709" y="3588602"/>
            <a:ext cx="428261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 smtClean="0">
                <a:solidFill>
                  <a:srgbClr val="990000"/>
                </a:solidFill>
                <a:latin typeface="Arial Narrow" pitchFamily="34" charset="0"/>
              </a:rPr>
              <a:t>2/2012</a:t>
            </a:r>
            <a:endParaRPr lang="el-GR" sz="900" b="1" dirty="0">
              <a:solidFill>
                <a:srgbClr val="990000"/>
              </a:solidFill>
              <a:latin typeface="Arial Narrow" pitchFamily="34" charset="0"/>
            </a:endParaRPr>
          </a:p>
        </p:txBody>
      </p:sp>
      <p:sp>
        <p:nvSpPr>
          <p:cNvPr id="74" name="Rectangle 50"/>
          <p:cNvSpPr/>
          <p:nvPr/>
        </p:nvSpPr>
        <p:spPr>
          <a:xfrm>
            <a:off x="2709341" y="3883721"/>
            <a:ext cx="52608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solidFill>
                  <a:srgbClr val="990000"/>
                </a:solidFill>
                <a:latin typeface="Arial Narrow" pitchFamily="34" charset="0"/>
              </a:rPr>
              <a:t>Επιλογή Γενικού Δ/ντή της </a:t>
            </a:r>
            <a:r>
              <a:rPr lang="el-GR" sz="800" dirty="0" smtClean="0">
                <a:solidFill>
                  <a:srgbClr val="990000"/>
                </a:solidFill>
                <a:latin typeface="Arial Narrow" pitchFamily="34" charset="0"/>
              </a:rPr>
              <a:t>ΑΔΙΠ</a:t>
            </a:r>
            <a:endParaRPr lang="el-GR" sz="800" dirty="0">
              <a:solidFill>
                <a:srgbClr val="990000"/>
              </a:solidFill>
              <a:latin typeface="Arial Narrow" pitchFamily="34" charset="0"/>
            </a:endParaRPr>
          </a:p>
        </p:txBody>
      </p:sp>
      <p:sp>
        <p:nvSpPr>
          <p:cNvPr id="75" name="Rectangle 52"/>
          <p:cNvSpPr/>
          <p:nvPr/>
        </p:nvSpPr>
        <p:spPr>
          <a:xfrm>
            <a:off x="2766881" y="3588602"/>
            <a:ext cx="428261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 smtClean="0">
                <a:solidFill>
                  <a:srgbClr val="990000"/>
                </a:solidFill>
                <a:latin typeface="Arial Narrow" pitchFamily="34" charset="0"/>
              </a:rPr>
              <a:t>2/2012</a:t>
            </a:r>
            <a:endParaRPr lang="el-GR" sz="900" b="1" dirty="0">
              <a:solidFill>
                <a:srgbClr val="990000"/>
              </a:solidFill>
              <a:latin typeface="Arial Narrow" pitchFamily="34" charset="0"/>
            </a:endParaRPr>
          </a:p>
        </p:txBody>
      </p:sp>
      <p:sp>
        <p:nvSpPr>
          <p:cNvPr id="77" name="Rectangle 50"/>
          <p:cNvSpPr/>
          <p:nvPr/>
        </p:nvSpPr>
        <p:spPr>
          <a:xfrm>
            <a:off x="3340422" y="3883721"/>
            <a:ext cx="86238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 smtClean="0">
                <a:latin typeface="Arial Narrow" pitchFamily="34" charset="0"/>
              </a:rPr>
              <a:t>Δημοσίευση</a:t>
            </a:r>
            <a:r>
              <a:rPr lang="en-US" sz="800" dirty="0" smtClean="0">
                <a:latin typeface="Arial Narrow" pitchFamily="34" charset="0"/>
              </a:rPr>
              <a:t> </a:t>
            </a:r>
            <a:r>
              <a:rPr lang="el-GR" sz="800" dirty="0" smtClean="0">
                <a:latin typeface="Arial Narrow" pitchFamily="34" charset="0"/>
              </a:rPr>
              <a:t>σε </a:t>
            </a:r>
            <a:r>
              <a:rPr lang="el-GR" sz="800" dirty="0">
                <a:latin typeface="Arial Narrow" pitchFamily="34" charset="0"/>
              </a:rPr>
              <a:t>ΦΕΚ </a:t>
            </a:r>
            <a:r>
              <a:rPr lang="el-GR" sz="800" dirty="0" smtClean="0">
                <a:latin typeface="Arial Narrow" pitchFamily="34" charset="0"/>
              </a:rPr>
              <a:t/>
            </a:r>
            <a:br>
              <a:rPr lang="el-GR" sz="800" dirty="0" smtClean="0">
                <a:latin typeface="Arial Narrow" pitchFamily="34" charset="0"/>
              </a:rPr>
            </a:br>
            <a:r>
              <a:rPr lang="el-GR" sz="800" dirty="0" smtClean="0">
                <a:latin typeface="Arial Narrow" pitchFamily="34" charset="0"/>
              </a:rPr>
              <a:t>των Εσωτερικών</a:t>
            </a:r>
            <a:br>
              <a:rPr lang="el-GR" sz="800" dirty="0" smtClean="0">
                <a:latin typeface="Arial Narrow" pitchFamily="34" charset="0"/>
              </a:rPr>
            </a:br>
            <a:r>
              <a:rPr lang="el-GR" sz="800" dirty="0" smtClean="0">
                <a:latin typeface="Arial Narrow" pitchFamily="34" charset="0"/>
              </a:rPr>
              <a:t>Συστ. Διασφ/σης</a:t>
            </a:r>
            <a:br>
              <a:rPr lang="el-GR" sz="800" dirty="0" smtClean="0">
                <a:latin typeface="Arial Narrow" pitchFamily="34" charset="0"/>
              </a:rPr>
            </a:br>
            <a:r>
              <a:rPr lang="el-GR" sz="800" dirty="0" smtClean="0">
                <a:latin typeface="Arial Narrow" pitchFamily="34" charset="0"/>
              </a:rPr>
              <a:t>Ποιότητας Ιδρυμάτων</a:t>
            </a:r>
            <a:endParaRPr lang="el-GR" sz="800" dirty="0">
              <a:latin typeface="Arial Narrow" pitchFamily="34" charset="0"/>
            </a:endParaRPr>
          </a:p>
        </p:txBody>
      </p:sp>
      <p:sp>
        <p:nvSpPr>
          <p:cNvPr id="79" name="Rectangle 52"/>
          <p:cNvSpPr/>
          <p:nvPr/>
        </p:nvSpPr>
        <p:spPr>
          <a:xfrm>
            <a:off x="3557481" y="3588602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8/2012</a:t>
            </a:r>
          </a:p>
        </p:txBody>
      </p:sp>
      <p:sp>
        <p:nvSpPr>
          <p:cNvPr id="80" name="Rectangle 50"/>
          <p:cNvSpPr/>
          <p:nvPr/>
        </p:nvSpPr>
        <p:spPr>
          <a:xfrm>
            <a:off x="4378653" y="3883721"/>
            <a:ext cx="43033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ΠΔ για τον Οργανισμό της </a:t>
            </a:r>
            <a:r>
              <a:rPr lang="el-GR" sz="800" dirty="0" smtClean="0">
                <a:latin typeface="Arial Narrow" pitchFamily="34" charset="0"/>
              </a:rPr>
              <a:t>ΑΔΙΠ</a:t>
            </a:r>
            <a:endParaRPr lang="el-GR" sz="800" dirty="0">
              <a:latin typeface="Arial Narrow" pitchFamily="34" charset="0"/>
            </a:endParaRPr>
          </a:p>
        </p:txBody>
      </p:sp>
      <p:sp>
        <p:nvSpPr>
          <p:cNvPr id="82" name="Rectangle 52"/>
          <p:cNvSpPr/>
          <p:nvPr/>
        </p:nvSpPr>
        <p:spPr>
          <a:xfrm>
            <a:off x="4379687" y="3588602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9/2012</a:t>
            </a:r>
          </a:p>
        </p:txBody>
      </p:sp>
      <p:sp>
        <p:nvSpPr>
          <p:cNvPr id="83" name="Rounded Rectangle 48"/>
          <p:cNvSpPr/>
          <p:nvPr/>
        </p:nvSpPr>
        <p:spPr>
          <a:xfrm>
            <a:off x="914400" y="4696870"/>
            <a:ext cx="6774903" cy="9555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391" tIns="34196" rIns="68391" bIns="34196" rtlCol="0" anchor="ctr"/>
          <a:lstStyle/>
          <a:p>
            <a:pPr algn="ctr"/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2864768" y="116632"/>
            <a:ext cx="6840760" cy="384688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algn="ctr"/>
            <a:r>
              <a:rPr lang="el-GR" b="1" cap="small" dirty="0" err="1" smtClean="0">
                <a:solidFill>
                  <a:schemeClr val="accent3">
                    <a:lumMod val="50000"/>
                  </a:schemeClr>
                </a:solidFill>
              </a:rPr>
              <a:t>Βασικα</a:t>
            </a:r>
            <a:r>
              <a:rPr lang="el-GR" b="1" cap="small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l-GR" b="1" cap="small" dirty="0" err="1" smtClean="0">
                <a:solidFill>
                  <a:schemeClr val="accent3">
                    <a:lumMod val="50000"/>
                  </a:schemeClr>
                </a:solidFill>
              </a:rPr>
              <a:t>Οροσημα</a:t>
            </a:r>
            <a:r>
              <a:rPr lang="el-GR" b="1" cap="small" dirty="0" smtClean="0">
                <a:solidFill>
                  <a:schemeClr val="accent3">
                    <a:lumMod val="50000"/>
                  </a:schemeClr>
                </a:solidFill>
              </a:rPr>
              <a:t> για την Εφαρμογη του </a:t>
            </a:r>
            <a:r>
              <a:rPr lang="el-GR" b="1" cap="small" dirty="0" err="1" smtClean="0">
                <a:solidFill>
                  <a:schemeClr val="accent3">
                    <a:lumMod val="50000"/>
                  </a:schemeClr>
                </a:solidFill>
              </a:rPr>
              <a:t>Νομου</a:t>
            </a:r>
            <a:r>
              <a:rPr lang="el-GR" b="1" cap="small" dirty="0" smtClean="0">
                <a:solidFill>
                  <a:schemeClr val="accent3">
                    <a:lumMod val="50000"/>
                  </a:schemeClr>
                </a:solidFill>
              </a:rPr>
              <a:t> ΓΙΑ ΤΑ Α.Ε.Ι.</a:t>
            </a:r>
            <a:r>
              <a:rPr lang="en-US" b="1" cap="small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l-GR" b="1" cap="smal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2907" y="4478792"/>
            <a:ext cx="3531970" cy="258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5746" tIns="47874" rIns="95746" bIns="47874" rtlCol="0">
            <a:spAutoFit/>
          </a:bodyPr>
          <a:lstStyle>
            <a:defPPr>
              <a:defRPr lang="el-GR"/>
            </a:defPPr>
            <a:lvl1pPr>
              <a:defRPr sz="1300">
                <a:solidFill>
                  <a:srgbClr val="003300"/>
                </a:solidFill>
                <a:latin typeface="Arial Narrow" pitchFamily="34" charset="0"/>
              </a:defRPr>
            </a:lvl1pPr>
          </a:lstStyle>
          <a:p>
            <a:r>
              <a:rPr lang="el-GR" sz="1050" dirty="0"/>
              <a:t>Διδακτικό Προσωπικό</a:t>
            </a:r>
          </a:p>
        </p:txBody>
      </p:sp>
      <p:sp>
        <p:nvSpPr>
          <p:cNvPr id="85" name="Rectangle 50"/>
          <p:cNvSpPr/>
          <p:nvPr/>
        </p:nvSpPr>
        <p:spPr>
          <a:xfrm>
            <a:off x="2053455" y="5017920"/>
            <a:ext cx="1016244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 smtClean="0">
                <a:latin typeface="Arial Narrow" pitchFamily="34" charset="0"/>
              </a:rPr>
              <a:t>ΚΥΑ </a:t>
            </a:r>
            <a:r>
              <a:rPr lang="el-GR" sz="800" dirty="0">
                <a:latin typeface="Arial Narrow" pitchFamily="34" charset="0"/>
              </a:rPr>
              <a:t>για </a:t>
            </a:r>
            <a:r>
              <a:rPr lang="el-GR" sz="800" dirty="0" smtClean="0">
                <a:latin typeface="Arial Narrow" pitchFamily="34" charset="0"/>
              </a:rPr>
              <a:t>θέματα</a:t>
            </a:r>
            <a:br>
              <a:rPr lang="el-GR" sz="800" dirty="0" smtClean="0">
                <a:latin typeface="Arial Narrow" pitchFamily="34" charset="0"/>
              </a:rPr>
            </a:br>
            <a:r>
              <a:rPr lang="el-GR" sz="800" dirty="0" smtClean="0">
                <a:latin typeface="Arial Narrow" pitchFamily="34" charset="0"/>
              </a:rPr>
              <a:t> </a:t>
            </a:r>
            <a:r>
              <a:rPr lang="el-GR" sz="800" dirty="0">
                <a:latin typeface="Arial Narrow" pitchFamily="34" charset="0"/>
              </a:rPr>
              <a:t>Ανάπτυξης &amp; </a:t>
            </a:r>
            <a:r>
              <a:rPr lang="el-GR" sz="800" dirty="0" smtClean="0">
                <a:latin typeface="Arial Narrow" pitchFamily="34" charset="0"/>
              </a:rPr>
              <a:t>Λειτ. </a:t>
            </a:r>
            <a:br>
              <a:rPr lang="el-GR" sz="800" dirty="0" smtClean="0">
                <a:latin typeface="Arial Narrow" pitchFamily="34" charset="0"/>
              </a:rPr>
            </a:br>
            <a:r>
              <a:rPr lang="el-GR" sz="800" dirty="0" smtClean="0">
                <a:latin typeface="Arial Narrow" pitchFamily="34" charset="0"/>
              </a:rPr>
              <a:t>Ηλεκτρ</a:t>
            </a:r>
            <a:r>
              <a:rPr lang="el-GR" sz="800" dirty="0">
                <a:latin typeface="Arial Narrow" pitchFamily="34" charset="0"/>
              </a:rPr>
              <a:t>. Συστ. Διαχ/σης Διαδικασίας εκλογής &amp; εξέλιξης καθηγητών</a:t>
            </a:r>
          </a:p>
        </p:txBody>
      </p:sp>
      <p:sp>
        <p:nvSpPr>
          <p:cNvPr id="87" name="Rectangle 52"/>
          <p:cNvSpPr/>
          <p:nvPr/>
        </p:nvSpPr>
        <p:spPr>
          <a:xfrm>
            <a:off x="2312942" y="4737782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1/2012</a:t>
            </a:r>
          </a:p>
        </p:txBody>
      </p:sp>
      <p:sp>
        <p:nvSpPr>
          <p:cNvPr id="88" name="Rectangle 50"/>
          <p:cNvSpPr/>
          <p:nvPr/>
        </p:nvSpPr>
        <p:spPr>
          <a:xfrm>
            <a:off x="3107109" y="5030378"/>
            <a:ext cx="587274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Μητρώο Αξιολογητών</a:t>
            </a:r>
          </a:p>
        </p:txBody>
      </p:sp>
      <p:sp>
        <p:nvSpPr>
          <p:cNvPr id="90" name="Rectangle 52"/>
          <p:cNvSpPr/>
          <p:nvPr/>
        </p:nvSpPr>
        <p:spPr>
          <a:xfrm>
            <a:off x="3186615" y="4740508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3/2012</a:t>
            </a:r>
          </a:p>
        </p:txBody>
      </p:sp>
      <p:sp>
        <p:nvSpPr>
          <p:cNvPr id="91" name="Rectangle 50"/>
          <p:cNvSpPr/>
          <p:nvPr/>
        </p:nvSpPr>
        <p:spPr>
          <a:xfrm>
            <a:off x="3916262" y="5027918"/>
            <a:ext cx="811358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ΚΥΑ Καθορισμού Θεμάτων σχετικών με τις συνεδριάσεις των Επιτροπών επιλογής &amp; εξέλιξης καθηγητών</a:t>
            </a:r>
          </a:p>
        </p:txBody>
      </p:sp>
      <p:sp>
        <p:nvSpPr>
          <p:cNvPr id="94" name="Rounded Rectangle 27"/>
          <p:cNvSpPr/>
          <p:nvPr/>
        </p:nvSpPr>
        <p:spPr>
          <a:xfrm>
            <a:off x="920751" y="5938470"/>
            <a:ext cx="7401136" cy="7577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391" tIns="34196" rIns="68391" bIns="34196" rtlCol="0" anchor="ctr"/>
          <a:lstStyle/>
          <a:p>
            <a:pPr algn="ctr"/>
            <a:endParaRPr lang="el-GR" dirty="0"/>
          </a:p>
        </p:txBody>
      </p:sp>
      <p:sp>
        <p:nvSpPr>
          <p:cNvPr id="93" name="Rectangle 52"/>
          <p:cNvSpPr/>
          <p:nvPr/>
        </p:nvSpPr>
        <p:spPr>
          <a:xfrm>
            <a:off x="4107810" y="4755302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8/2012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2907" y="5732432"/>
            <a:ext cx="3531970" cy="258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5746" tIns="47874" rIns="95746" bIns="47874" rtlCol="0">
            <a:spAutoFit/>
          </a:bodyPr>
          <a:lstStyle>
            <a:defPPr>
              <a:defRPr lang="el-GR"/>
            </a:defPPr>
            <a:lvl1pPr>
              <a:defRPr sz="1300">
                <a:solidFill>
                  <a:srgbClr val="003300"/>
                </a:solidFill>
                <a:latin typeface="Arial Narrow" pitchFamily="34" charset="0"/>
              </a:defRPr>
            </a:lvl1pPr>
          </a:lstStyle>
          <a:p>
            <a:r>
              <a:rPr lang="el-GR" sz="1050" dirty="0"/>
              <a:t>Διοικητικό Προσωπικό </a:t>
            </a:r>
          </a:p>
        </p:txBody>
      </p:sp>
      <p:sp>
        <p:nvSpPr>
          <p:cNvPr id="96" name="Rectangle 24"/>
          <p:cNvSpPr/>
          <p:nvPr/>
        </p:nvSpPr>
        <p:spPr>
          <a:xfrm>
            <a:off x="3344833" y="6233922"/>
            <a:ext cx="121699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ΠΔ Καθορισμού βαθμολογικής &amp; μισθολογικής εξέλιξης </a:t>
            </a:r>
            <a:r>
              <a:rPr lang="el-GR" sz="800" dirty="0" smtClean="0">
                <a:latin typeface="Arial Narrow" pitchFamily="34" charset="0"/>
              </a:rPr>
              <a:t>κλπ. </a:t>
            </a:r>
            <a:r>
              <a:rPr lang="el-GR" sz="800" dirty="0">
                <a:latin typeface="Arial Narrow" pitchFamily="34" charset="0"/>
              </a:rPr>
              <a:t>τ</a:t>
            </a:r>
            <a:r>
              <a:rPr lang="el-GR" sz="800" dirty="0" smtClean="0">
                <a:latin typeface="Arial Narrow" pitchFamily="34" charset="0"/>
              </a:rPr>
              <a:t>ων μελών ΕΕΠ, ΕΔΙΠ, ΕΤΕΠ</a:t>
            </a:r>
            <a:endParaRPr lang="el-GR" sz="800" dirty="0">
              <a:latin typeface="Arial Narrow" pitchFamily="34" charset="0"/>
            </a:endParaRPr>
          </a:p>
        </p:txBody>
      </p:sp>
      <p:sp>
        <p:nvSpPr>
          <p:cNvPr id="98" name="Rectangle 37"/>
          <p:cNvSpPr/>
          <p:nvPr/>
        </p:nvSpPr>
        <p:spPr>
          <a:xfrm>
            <a:off x="3739196" y="5946171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n-US" sz="900" b="1" dirty="0">
                <a:latin typeface="Arial Narrow" pitchFamily="34" charset="0"/>
              </a:rPr>
              <a:t>8</a:t>
            </a:r>
            <a:r>
              <a:rPr lang="el-GR" sz="900" b="1" dirty="0">
                <a:latin typeface="Arial Narrow" pitchFamily="34" charset="0"/>
              </a:rPr>
              <a:t>/2012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041724" y="600114"/>
            <a:ext cx="0" cy="6257886"/>
          </a:xfrm>
          <a:prstGeom prst="line">
            <a:avLst/>
          </a:prstGeom>
          <a:ln>
            <a:solidFill>
              <a:schemeClr val="dk1">
                <a:alpha val="31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025008" y="600114"/>
            <a:ext cx="0" cy="6257886"/>
          </a:xfrm>
          <a:prstGeom prst="line">
            <a:avLst/>
          </a:prstGeom>
          <a:ln>
            <a:solidFill>
              <a:schemeClr val="dk1">
                <a:alpha val="31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501473" y="600114"/>
            <a:ext cx="0" cy="6257886"/>
          </a:xfrm>
          <a:prstGeom prst="line">
            <a:avLst/>
          </a:prstGeom>
          <a:ln>
            <a:solidFill>
              <a:schemeClr val="dk1">
                <a:alpha val="31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9" name="Rectangle 24"/>
          <p:cNvSpPr/>
          <p:nvPr/>
        </p:nvSpPr>
        <p:spPr>
          <a:xfrm>
            <a:off x="7540703" y="6242415"/>
            <a:ext cx="57575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Επιλογή νέων Γραμματέων Α.Ε.Ι.</a:t>
            </a:r>
          </a:p>
        </p:txBody>
      </p:sp>
      <p:sp>
        <p:nvSpPr>
          <p:cNvPr id="101" name="Rectangle 37"/>
          <p:cNvSpPr/>
          <p:nvPr/>
        </p:nvSpPr>
        <p:spPr>
          <a:xfrm>
            <a:off x="7614450" y="5947089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n-US" sz="900" b="1" dirty="0">
                <a:latin typeface="Arial Narrow" pitchFamily="34" charset="0"/>
              </a:rPr>
              <a:t>1</a:t>
            </a:r>
            <a:r>
              <a:rPr lang="el-GR" sz="900" b="1" dirty="0" smtClean="0">
                <a:latin typeface="Arial Narrow" pitchFamily="34" charset="0"/>
              </a:rPr>
              <a:t>/201</a:t>
            </a:r>
            <a:r>
              <a:rPr lang="en-GB" sz="900" b="1" dirty="0">
                <a:latin typeface="Arial Narrow" pitchFamily="34" charset="0"/>
              </a:rPr>
              <a:t>4</a:t>
            </a:r>
            <a:endParaRPr lang="el-GR" sz="900" b="1" dirty="0">
              <a:latin typeface="Arial Narrow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186492" y="2728284"/>
            <a:ext cx="558596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Δημοσίευση</a:t>
            </a:r>
            <a:br>
              <a:rPr lang="el-GR" sz="800" dirty="0">
                <a:latin typeface="Arial Narrow" pitchFamily="34" charset="0"/>
              </a:rPr>
            </a:br>
            <a:r>
              <a:rPr lang="el-GR" sz="800" dirty="0">
                <a:latin typeface="Arial Narrow" pitchFamily="34" charset="0"/>
              </a:rPr>
              <a:t>ΠΔ για τους Οργανισμούς των Α.Ε.Ι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5251659" y="2423134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n-GB" sz="900" b="1" dirty="0">
                <a:latin typeface="Arial Narrow" pitchFamily="34" charset="0"/>
              </a:rPr>
              <a:t>7</a:t>
            </a:r>
            <a:r>
              <a:rPr lang="el-GR" sz="900" b="1" dirty="0" smtClean="0">
                <a:latin typeface="Arial Narrow" pitchFamily="34" charset="0"/>
              </a:rPr>
              <a:t>/201</a:t>
            </a:r>
            <a:r>
              <a:rPr lang="en-US" sz="900" b="1" dirty="0" smtClean="0">
                <a:latin typeface="Arial Narrow" pitchFamily="34" charset="0"/>
              </a:rPr>
              <a:t>3</a:t>
            </a:r>
            <a:endParaRPr lang="el-GR" sz="900" b="1" dirty="0">
              <a:latin typeface="Arial Narrow" pitchFamily="34" charset="0"/>
            </a:endParaRPr>
          </a:p>
        </p:txBody>
      </p:sp>
      <p:pic>
        <p:nvPicPr>
          <p:cNvPr id="1026" name="Εικόνα 1" descr="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88504" cy="488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71672" y="0"/>
            <a:ext cx="228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ΕΛΛΗΝΙΚΗ ΔΗΜΟΚΡΑΤΙΑ</a:t>
            </a:r>
            <a:endParaRPr kumimoji="0" lang="el-GR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ΥΠΟΥΡΓΕΙΟ ΠΑΙΔΕΙΑΣ</a:t>
            </a:r>
            <a:endParaRPr kumimoji="0" lang="el-GR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ΔΙΑ ΒΙΟΥ ΜΑΘΗΣΗΣ ΚΑΙ ΘΡΗΣΚΕΥΜΑΤΩΝ</a:t>
            </a:r>
            <a:endParaRPr kumimoji="0" lang="el-GR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063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914400" y="1250645"/>
            <a:ext cx="7162942" cy="79655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391" tIns="34196" rIns="68391" bIns="34196" rtlCol="0" anchor="ctr"/>
          <a:lstStyle/>
          <a:p>
            <a:pPr algn="ctr"/>
            <a:endParaRPr lang="el-GR" sz="700" dirty="0"/>
          </a:p>
        </p:txBody>
      </p:sp>
      <p:sp>
        <p:nvSpPr>
          <p:cNvPr id="49" name="Rounded Rectangle 48"/>
          <p:cNvSpPr/>
          <p:nvPr/>
        </p:nvSpPr>
        <p:spPr>
          <a:xfrm>
            <a:off x="914400" y="2361460"/>
            <a:ext cx="6486872" cy="79131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391" tIns="34196" rIns="68391" bIns="34196" rtlCol="0" anchor="ctr"/>
          <a:lstStyle/>
          <a:p>
            <a:pPr algn="ctr"/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615718" y="577483"/>
            <a:ext cx="624070" cy="281349"/>
          </a:xfrm>
          <a:prstGeom prst="rect">
            <a:avLst/>
          </a:prstGeom>
          <a:noFill/>
        </p:spPr>
        <p:txBody>
          <a:bodyPr wrap="square" lIns="95746" tIns="47874" rIns="95746" bIns="47874" rtlCol="0">
            <a:spAutoFit/>
          </a:bodyPr>
          <a:lstStyle/>
          <a:p>
            <a:pPr algn="ctr"/>
            <a:r>
              <a:rPr lang="en-US" sz="1200" b="1" dirty="0">
                <a:latin typeface="Arial Narrow" pitchFamily="34" charset="0"/>
              </a:rPr>
              <a:t>2011</a:t>
            </a:r>
            <a:endParaRPr lang="el-GR" sz="1200" b="1" dirty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3466" y="577483"/>
            <a:ext cx="624070" cy="281349"/>
          </a:xfrm>
          <a:prstGeom prst="rect">
            <a:avLst/>
          </a:prstGeom>
          <a:noFill/>
        </p:spPr>
        <p:txBody>
          <a:bodyPr wrap="square" lIns="95746" tIns="47874" rIns="95746" bIns="47874" rtlCol="0">
            <a:spAutoFit/>
          </a:bodyPr>
          <a:lstStyle/>
          <a:p>
            <a:pPr algn="ctr"/>
            <a:r>
              <a:rPr lang="en-US" sz="1200" b="1" dirty="0">
                <a:latin typeface="Arial Narrow" pitchFamily="34" charset="0"/>
              </a:rPr>
              <a:t>2012</a:t>
            </a:r>
            <a:endParaRPr lang="el-GR" sz="1200" b="1" dirty="0"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31689" y="577483"/>
            <a:ext cx="624070" cy="281349"/>
          </a:xfrm>
          <a:prstGeom prst="rect">
            <a:avLst/>
          </a:prstGeom>
          <a:noFill/>
        </p:spPr>
        <p:txBody>
          <a:bodyPr wrap="square" lIns="95746" tIns="47874" rIns="95746" bIns="47874" rtlCol="0">
            <a:spAutoFit/>
          </a:bodyPr>
          <a:lstStyle/>
          <a:p>
            <a:pPr algn="ctr"/>
            <a:r>
              <a:rPr lang="en-US" sz="1200" b="1" dirty="0">
                <a:latin typeface="Arial Narrow" pitchFamily="34" charset="0"/>
              </a:rPr>
              <a:t>2013</a:t>
            </a:r>
            <a:endParaRPr lang="el-GR" sz="1200" b="1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07274" y="577483"/>
            <a:ext cx="1014113" cy="281349"/>
          </a:xfrm>
          <a:prstGeom prst="rect">
            <a:avLst/>
          </a:prstGeom>
          <a:noFill/>
        </p:spPr>
        <p:txBody>
          <a:bodyPr wrap="square" lIns="95746" tIns="47874" rIns="95746" bIns="47874" rtlCol="0">
            <a:spAutoFit/>
          </a:bodyPr>
          <a:lstStyle/>
          <a:p>
            <a:pPr algn="ctr"/>
            <a:r>
              <a:rPr lang="en-US" sz="1200" b="1" dirty="0">
                <a:latin typeface="Arial Narrow" pitchFamily="34" charset="0"/>
              </a:rPr>
              <a:t>2014-2016</a:t>
            </a:r>
            <a:endParaRPr lang="el-GR" sz="1200" b="1" dirty="0">
              <a:latin typeface="Arial Narrow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98739" y="864514"/>
            <a:ext cx="9318758" cy="2615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2908" y="1038769"/>
            <a:ext cx="3439032" cy="258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5746" tIns="47874" rIns="95746" bIns="47874" rtlCol="0">
            <a:spAutoFit/>
          </a:bodyPr>
          <a:lstStyle/>
          <a:p>
            <a:r>
              <a:rPr lang="el-GR" sz="1050" dirty="0">
                <a:solidFill>
                  <a:srgbClr val="003300"/>
                </a:solidFill>
                <a:latin typeface="Arial Narrow" pitchFamily="34" charset="0"/>
              </a:rPr>
              <a:t>Σπουδές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202177" y="1559308"/>
            <a:ext cx="836852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ΚΥΑ για Χορήγηση Αδειών στους εργαζομένους φοιτητές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380023" y="1291005"/>
            <a:ext cx="481161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n-US" sz="900" b="1" dirty="0">
                <a:latin typeface="Arial Narrow" pitchFamily="34" charset="0"/>
              </a:rPr>
              <a:t>1</a:t>
            </a:r>
            <a:r>
              <a:rPr lang="el-GR" sz="900" b="1" dirty="0">
                <a:latin typeface="Arial Narrow" pitchFamily="34" charset="0"/>
              </a:rPr>
              <a:t>2/201</a:t>
            </a:r>
            <a:r>
              <a:rPr lang="en-US" sz="900" b="1" dirty="0">
                <a:latin typeface="Arial Narrow" pitchFamily="34" charset="0"/>
              </a:rPr>
              <a:t>1</a:t>
            </a:r>
            <a:endParaRPr lang="el-GR" sz="900" b="1" dirty="0">
              <a:latin typeface="Arial Narrow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2908" y="2160847"/>
            <a:ext cx="3487036" cy="258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5746" tIns="47874" rIns="95746" bIns="47874" rtlCol="0">
            <a:spAutoFit/>
          </a:bodyPr>
          <a:lstStyle>
            <a:defPPr>
              <a:defRPr lang="el-GR"/>
            </a:defPPr>
            <a:lvl1pPr>
              <a:defRPr sz="1300">
                <a:solidFill>
                  <a:srgbClr val="003300"/>
                </a:solidFill>
                <a:latin typeface="Arial Narrow" pitchFamily="34" charset="0"/>
              </a:defRPr>
            </a:lvl1pPr>
          </a:lstStyle>
          <a:p>
            <a:r>
              <a:rPr lang="el-GR" sz="1050" dirty="0"/>
              <a:t>Φοιτητικά Ζητήματα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061496" y="1583058"/>
            <a:ext cx="69446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ΚΥΑ για διάθεση ηλεκτρονικών συγγραμμάτων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194598" y="1291005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6/2012</a:t>
            </a:r>
          </a:p>
        </p:txBody>
      </p:sp>
      <p:sp>
        <p:nvSpPr>
          <p:cNvPr id="61" name="Rectangle 50"/>
          <p:cNvSpPr/>
          <p:nvPr/>
        </p:nvSpPr>
        <p:spPr>
          <a:xfrm>
            <a:off x="5457056" y="1556132"/>
            <a:ext cx="976886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Έκδοση ΠΔ </a:t>
            </a:r>
            <a:br>
              <a:rPr lang="el-GR" sz="800" dirty="0">
                <a:latin typeface="Arial Narrow" pitchFamily="34" charset="0"/>
              </a:rPr>
            </a:br>
            <a:r>
              <a:rPr lang="el-GR" sz="800" dirty="0">
                <a:latin typeface="Arial Narrow" pitchFamily="34" charset="0"/>
              </a:rPr>
              <a:t>Ορισμού Πιστωτικών </a:t>
            </a:r>
            <a:r>
              <a:rPr lang="el-GR" sz="800" dirty="0" smtClean="0">
                <a:latin typeface="Arial Narrow" pitchFamily="34" charset="0"/>
              </a:rPr>
              <a:t>Μονάδων για ομοειδή Προγράμματα Σπουδών</a:t>
            </a:r>
            <a:endParaRPr lang="el-GR" sz="800" dirty="0">
              <a:latin typeface="Arial Narrow" pitchFamily="34" charset="0"/>
            </a:endParaRPr>
          </a:p>
        </p:txBody>
      </p:sp>
      <p:sp>
        <p:nvSpPr>
          <p:cNvPr id="63" name="Rectangle 52"/>
          <p:cNvSpPr/>
          <p:nvPr/>
        </p:nvSpPr>
        <p:spPr>
          <a:xfrm>
            <a:off x="5731530" y="1291005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5/2013</a:t>
            </a:r>
          </a:p>
        </p:txBody>
      </p:sp>
      <p:sp>
        <p:nvSpPr>
          <p:cNvPr id="71" name="Rectangle 50"/>
          <p:cNvSpPr/>
          <p:nvPr/>
        </p:nvSpPr>
        <p:spPr>
          <a:xfrm>
            <a:off x="3403674" y="2646487"/>
            <a:ext cx="526088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Σύσταση Γραφείων Υποστήριξης Διδασκαλίας</a:t>
            </a:r>
          </a:p>
        </p:txBody>
      </p:sp>
      <p:sp>
        <p:nvSpPr>
          <p:cNvPr id="72" name="Rectangle 52"/>
          <p:cNvSpPr/>
          <p:nvPr/>
        </p:nvSpPr>
        <p:spPr>
          <a:xfrm>
            <a:off x="3483025" y="2369897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r>
              <a:rPr lang="el-GR" sz="900" b="1" dirty="0">
                <a:latin typeface="Arial Narrow" pitchFamily="34" charset="0"/>
              </a:rPr>
              <a:t>8/2012</a:t>
            </a:r>
          </a:p>
        </p:txBody>
      </p:sp>
      <p:sp>
        <p:nvSpPr>
          <p:cNvPr id="74" name="Rectangle 50"/>
          <p:cNvSpPr/>
          <p:nvPr/>
        </p:nvSpPr>
        <p:spPr>
          <a:xfrm>
            <a:off x="3966098" y="2660135"/>
            <a:ext cx="526088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Σύσταση Υπηρεσίας Υποστήριξης Φοιτητών</a:t>
            </a:r>
          </a:p>
        </p:txBody>
      </p:sp>
      <p:sp>
        <p:nvSpPr>
          <p:cNvPr id="75" name="Rectangle 52"/>
          <p:cNvSpPr/>
          <p:nvPr/>
        </p:nvSpPr>
        <p:spPr>
          <a:xfrm>
            <a:off x="4045449" y="2369897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r>
              <a:rPr lang="el-GR" sz="900" b="1" dirty="0">
                <a:latin typeface="Arial Narrow" pitchFamily="34" charset="0"/>
              </a:rPr>
              <a:t>8/2012</a:t>
            </a:r>
          </a:p>
        </p:txBody>
      </p:sp>
      <p:sp>
        <p:nvSpPr>
          <p:cNvPr id="77" name="Rectangle 50"/>
          <p:cNvSpPr/>
          <p:nvPr/>
        </p:nvSpPr>
        <p:spPr>
          <a:xfrm>
            <a:off x="4530294" y="2660135"/>
            <a:ext cx="46886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ΚΥΑ για χορήγηση φοιτητικών δανείων</a:t>
            </a:r>
          </a:p>
        </p:txBody>
      </p:sp>
      <p:sp>
        <p:nvSpPr>
          <p:cNvPr id="79" name="Rectangle 52"/>
          <p:cNvSpPr/>
          <p:nvPr/>
        </p:nvSpPr>
        <p:spPr>
          <a:xfrm>
            <a:off x="4581034" y="2369897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r>
              <a:rPr lang="el-GR" sz="900" b="1" dirty="0">
                <a:latin typeface="Arial Narrow" pitchFamily="34" charset="0"/>
              </a:rPr>
              <a:t>8/2012</a:t>
            </a:r>
          </a:p>
        </p:txBody>
      </p:sp>
      <p:sp>
        <p:nvSpPr>
          <p:cNvPr id="80" name="Rectangle 50"/>
          <p:cNvSpPr/>
          <p:nvPr/>
        </p:nvSpPr>
        <p:spPr>
          <a:xfrm>
            <a:off x="2072680" y="2636912"/>
            <a:ext cx="574348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Συγκρότηση Συμβουλίων Φοιτητικής Μέριμνας</a:t>
            </a:r>
          </a:p>
        </p:txBody>
      </p:sp>
      <p:sp>
        <p:nvSpPr>
          <p:cNvPr id="82" name="Rectangle 52"/>
          <p:cNvSpPr/>
          <p:nvPr/>
        </p:nvSpPr>
        <p:spPr>
          <a:xfrm>
            <a:off x="2144688" y="2420888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r>
              <a:rPr lang="en-US" sz="900" b="1" dirty="0" smtClean="0">
                <a:latin typeface="Arial Narrow" pitchFamily="34" charset="0"/>
              </a:rPr>
              <a:t>2</a:t>
            </a:r>
            <a:r>
              <a:rPr lang="el-GR" sz="900" b="1" dirty="0" smtClean="0">
                <a:latin typeface="Arial Narrow" pitchFamily="34" charset="0"/>
              </a:rPr>
              <a:t>/201</a:t>
            </a:r>
            <a:r>
              <a:rPr lang="en-US" sz="900" b="1" dirty="0" smtClean="0">
                <a:latin typeface="Arial Narrow" pitchFamily="34" charset="0"/>
              </a:rPr>
              <a:t>2</a:t>
            </a:r>
            <a:endParaRPr lang="el-GR" sz="900" b="1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1170" y="58352"/>
            <a:ext cx="6858980" cy="384688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algn="ctr"/>
            <a:r>
              <a:rPr lang="el-GR" b="1" cap="small" dirty="0" err="1" smtClean="0">
                <a:solidFill>
                  <a:schemeClr val="accent3">
                    <a:lumMod val="50000"/>
                  </a:schemeClr>
                </a:solidFill>
              </a:rPr>
              <a:t>Βασικα</a:t>
            </a:r>
            <a:r>
              <a:rPr lang="el-GR" b="1" cap="small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l-GR" b="1" cap="small" dirty="0" err="1" smtClean="0">
                <a:solidFill>
                  <a:schemeClr val="accent3">
                    <a:lumMod val="50000"/>
                  </a:schemeClr>
                </a:solidFill>
              </a:rPr>
              <a:t>Οροσημα</a:t>
            </a:r>
            <a:r>
              <a:rPr lang="el-GR" b="1" cap="small" dirty="0" smtClean="0">
                <a:solidFill>
                  <a:schemeClr val="accent3">
                    <a:lumMod val="50000"/>
                  </a:schemeClr>
                </a:solidFill>
              </a:rPr>
              <a:t> για την </a:t>
            </a:r>
            <a:r>
              <a:rPr lang="el-GR" b="1" cap="small" dirty="0" err="1" smtClean="0">
                <a:solidFill>
                  <a:schemeClr val="accent3">
                    <a:lumMod val="50000"/>
                  </a:schemeClr>
                </a:solidFill>
              </a:rPr>
              <a:t>Εφαρμογη</a:t>
            </a:r>
            <a:r>
              <a:rPr lang="el-GR" b="1" cap="small" dirty="0" smtClean="0">
                <a:solidFill>
                  <a:schemeClr val="accent3">
                    <a:lumMod val="50000"/>
                  </a:schemeClr>
                </a:solidFill>
              </a:rPr>
              <a:t> του </a:t>
            </a:r>
            <a:r>
              <a:rPr lang="el-GR" b="1" cap="small" dirty="0" err="1" smtClean="0">
                <a:solidFill>
                  <a:schemeClr val="accent3">
                    <a:lumMod val="50000"/>
                  </a:schemeClr>
                </a:solidFill>
              </a:rPr>
              <a:t>Νομου</a:t>
            </a:r>
            <a:r>
              <a:rPr lang="el-GR" b="1" cap="small" dirty="0" smtClean="0">
                <a:solidFill>
                  <a:schemeClr val="accent3">
                    <a:lumMod val="50000"/>
                  </a:schemeClr>
                </a:solidFill>
              </a:rPr>
              <a:t> ΓΙΑ ΤΑ Α.Ε.Ι.</a:t>
            </a:r>
            <a:r>
              <a:rPr lang="en-US" b="1" cap="small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l-GR" b="1" cap="smal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6" name="Rectangle 50"/>
          <p:cNvSpPr/>
          <p:nvPr/>
        </p:nvSpPr>
        <p:spPr>
          <a:xfrm>
            <a:off x="2648744" y="2636912"/>
            <a:ext cx="78425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Οργάνωση Αυτοτελών Γραφείων «Συνηγόρου του Φοιτητή»</a:t>
            </a:r>
          </a:p>
        </p:txBody>
      </p:sp>
      <p:sp>
        <p:nvSpPr>
          <p:cNvPr id="98" name="Rectangle 52"/>
          <p:cNvSpPr/>
          <p:nvPr/>
        </p:nvSpPr>
        <p:spPr>
          <a:xfrm>
            <a:off x="2792760" y="2420888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r>
              <a:rPr lang="en-US" sz="900" b="1" dirty="0" smtClean="0">
                <a:latin typeface="Arial Narrow" pitchFamily="34" charset="0"/>
              </a:rPr>
              <a:t>5</a:t>
            </a:r>
            <a:r>
              <a:rPr lang="el-GR" sz="900" b="1" dirty="0" smtClean="0">
                <a:latin typeface="Arial Narrow" pitchFamily="34" charset="0"/>
              </a:rPr>
              <a:t>/201</a:t>
            </a:r>
            <a:r>
              <a:rPr lang="en-US" sz="900" b="1" dirty="0" smtClean="0">
                <a:latin typeface="Arial Narrow" pitchFamily="34" charset="0"/>
              </a:rPr>
              <a:t>2</a:t>
            </a:r>
            <a:endParaRPr lang="el-GR" sz="900" b="1" dirty="0">
              <a:latin typeface="Arial Narrow" pitchFamily="34" charset="0"/>
            </a:endParaRPr>
          </a:p>
        </p:txBody>
      </p:sp>
      <p:sp>
        <p:nvSpPr>
          <p:cNvPr id="99" name="Rounded Rectangle 27"/>
          <p:cNvSpPr/>
          <p:nvPr/>
        </p:nvSpPr>
        <p:spPr>
          <a:xfrm>
            <a:off x="914400" y="3474803"/>
            <a:ext cx="8503095" cy="85779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391" tIns="34196" rIns="68391" bIns="34196" rtlCol="0" anchor="ctr"/>
          <a:lstStyle/>
          <a:p>
            <a:pPr algn="ctr"/>
            <a:endParaRPr lang="el-GR" dirty="0"/>
          </a:p>
        </p:txBody>
      </p:sp>
      <p:sp>
        <p:nvSpPr>
          <p:cNvPr id="100" name="TextBox 99"/>
          <p:cNvSpPr txBox="1"/>
          <p:nvPr/>
        </p:nvSpPr>
        <p:spPr>
          <a:xfrm>
            <a:off x="12908" y="3257269"/>
            <a:ext cx="4901991" cy="258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5746" tIns="47874" rIns="95746" bIns="47874" rtlCol="0">
            <a:spAutoFit/>
          </a:bodyPr>
          <a:lstStyle>
            <a:defPPr>
              <a:defRPr lang="el-GR"/>
            </a:defPPr>
            <a:lvl1pPr>
              <a:defRPr sz="1300">
                <a:solidFill>
                  <a:srgbClr val="003300"/>
                </a:solidFill>
                <a:latin typeface="Arial Narrow" pitchFamily="34" charset="0"/>
              </a:defRPr>
            </a:lvl1pPr>
          </a:lstStyle>
          <a:p>
            <a:r>
              <a:rPr lang="el-GR" sz="1050" dirty="0"/>
              <a:t>Εθνική Στρατηγική </a:t>
            </a:r>
            <a:r>
              <a:rPr lang="el-GR" sz="1050" dirty="0" smtClean="0"/>
              <a:t> για την Ανώτατη Εκπαίδευση –Συμφωνίες Προγραμματικού </a:t>
            </a:r>
            <a:r>
              <a:rPr lang="el-GR" sz="1050" dirty="0"/>
              <a:t>Σχεδιασμού</a:t>
            </a:r>
          </a:p>
        </p:txBody>
      </p:sp>
      <p:sp>
        <p:nvSpPr>
          <p:cNvPr id="101" name="Rectangle 24"/>
          <p:cNvSpPr/>
          <p:nvPr/>
        </p:nvSpPr>
        <p:spPr>
          <a:xfrm>
            <a:off x="7940050" y="3844596"/>
            <a:ext cx="1111236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Απολογισμός Συμφωνιών  Προγραμματικού </a:t>
            </a:r>
            <a:r>
              <a:rPr lang="el-GR" sz="800" dirty="0" smtClean="0">
                <a:latin typeface="Arial Narrow" pitchFamily="34" charset="0"/>
              </a:rPr>
              <a:t/>
            </a:r>
            <a:br>
              <a:rPr lang="el-GR" sz="800" dirty="0" smtClean="0">
                <a:latin typeface="Arial Narrow" pitchFamily="34" charset="0"/>
              </a:rPr>
            </a:br>
            <a:r>
              <a:rPr lang="el-GR" sz="800" dirty="0" smtClean="0">
                <a:latin typeface="Arial Narrow" pitchFamily="34" charset="0"/>
              </a:rPr>
              <a:t>Σχεδιασμού </a:t>
            </a:r>
            <a:br>
              <a:rPr lang="el-GR" sz="800" dirty="0" smtClean="0">
                <a:latin typeface="Arial Narrow" pitchFamily="34" charset="0"/>
              </a:rPr>
            </a:br>
            <a:r>
              <a:rPr lang="el-GR" sz="800" dirty="0" smtClean="0">
                <a:latin typeface="Arial Narrow" pitchFamily="34" charset="0"/>
              </a:rPr>
              <a:t>2013-2014</a:t>
            </a:r>
            <a:endParaRPr lang="el-GR" sz="800" dirty="0">
              <a:latin typeface="Arial Narrow" pitchFamily="34" charset="0"/>
            </a:endParaRPr>
          </a:p>
        </p:txBody>
      </p:sp>
      <p:sp>
        <p:nvSpPr>
          <p:cNvPr id="103" name="Rectangle 37"/>
          <p:cNvSpPr/>
          <p:nvPr/>
        </p:nvSpPr>
        <p:spPr>
          <a:xfrm>
            <a:off x="8281536" y="3540865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3/2015</a:t>
            </a:r>
          </a:p>
        </p:txBody>
      </p:sp>
      <p:sp>
        <p:nvSpPr>
          <p:cNvPr id="104" name="Rectangle 24"/>
          <p:cNvSpPr/>
          <p:nvPr/>
        </p:nvSpPr>
        <p:spPr>
          <a:xfrm>
            <a:off x="2000672" y="3836448"/>
            <a:ext cx="1060824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Σχέδιο Προγρ/τος Εθνικής Στρατηγικής </a:t>
            </a:r>
            <a:r>
              <a:rPr lang="el-GR" sz="800" dirty="0" smtClean="0">
                <a:latin typeface="Arial Narrow" pitchFamily="34" charset="0"/>
              </a:rPr>
              <a:t>Ανώτατης Εκπαίδευσης </a:t>
            </a:r>
            <a:r>
              <a:rPr lang="el-GR" sz="800" dirty="0">
                <a:latin typeface="Arial Narrow" pitchFamily="34" charset="0"/>
              </a:rPr>
              <a:t>για δημόσια Διαβούλευση</a:t>
            </a:r>
          </a:p>
        </p:txBody>
      </p:sp>
      <p:sp>
        <p:nvSpPr>
          <p:cNvPr id="106" name="Rectangle 37"/>
          <p:cNvSpPr/>
          <p:nvPr/>
        </p:nvSpPr>
        <p:spPr>
          <a:xfrm>
            <a:off x="2282958" y="3540865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4/2012</a:t>
            </a:r>
          </a:p>
        </p:txBody>
      </p:sp>
      <p:sp>
        <p:nvSpPr>
          <p:cNvPr id="107" name="Rectangle 24"/>
          <p:cNvSpPr/>
          <p:nvPr/>
        </p:nvSpPr>
        <p:spPr>
          <a:xfrm>
            <a:off x="3123439" y="3883948"/>
            <a:ext cx="122789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Έγκριση </a:t>
            </a:r>
            <a:r>
              <a:rPr lang="el-GR" sz="800" dirty="0" smtClean="0">
                <a:latin typeface="Arial Narrow" pitchFamily="34" charset="0"/>
              </a:rPr>
              <a:t/>
            </a:r>
            <a:br>
              <a:rPr lang="el-GR" sz="800" dirty="0" smtClean="0">
                <a:latin typeface="Arial Narrow" pitchFamily="34" charset="0"/>
              </a:rPr>
            </a:br>
            <a:r>
              <a:rPr lang="el-GR" sz="800" dirty="0" smtClean="0">
                <a:latin typeface="Arial Narrow" pitchFamily="34" charset="0"/>
              </a:rPr>
              <a:t>Προγρ/τος Εθνικής </a:t>
            </a:r>
            <a:r>
              <a:rPr lang="el-GR" sz="800" dirty="0">
                <a:latin typeface="Arial Narrow" pitchFamily="34" charset="0"/>
              </a:rPr>
              <a:t>Στρατηγικής </a:t>
            </a:r>
            <a:r>
              <a:rPr lang="el-GR" sz="800" dirty="0" smtClean="0">
                <a:latin typeface="Arial Narrow" pitchFamily="34" charset="0"/>
              </a:rPr>
              <a:t>Ανώτατης Εκπαίδευσης</a:t>
            </a:r>
            <a:endParaRPr lang="el-GR" sz="800" dirty="0">
              <a:latin typeface="Arial Narrow" pitchFamily="34" charset="0"/>
            </a:endParaRPr>
          </a:p>
        </p:txBody>
      </p:sp>
      <p:sp>
        <p:nvSpPr>
          <p:cNvPr id="109" name="Rectangle 37"/>
          <p:cNvSpPr/>
          <p:nvPr/>
        </p:nvSpPr>
        <p:spPr>
          <a:xfrm>
            <a:off x="3516626" y="3540865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7/2012</a:t>
            </a:r>
          </a:p>
        </p:txBody>
      </p:sp>
      <p:sp>
        <p:nvSpPr>
          <p:cNvPr id="110" name="Rectangle 24"/>
          <p:cNvSpPr/>
          <p:nvPr/>
        </p:nvSpPr>
        <p:spPr>
          <a:xfrm>
            <a:off x="6105128" y="3836449"/>
            <a:ext cx="98568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Υπογραφή </a:t>
            </a:r>
            <a:br>
              <a:rPr lang="el-GR" sz="800" dirty="0">
                <a:latin typeface="Arial Narrow" pitchFamily="34" charset="0"/>
              </a:rPr>
            </a:br>
            <a:r>
              <a:rPr lang="el-GR" sz="800" dirty="0">
                <a:latin typeface="Arial Narrow" pitchFamily="34" charset="0"/>
              </a:rPr>
              <a:t>Συμφωνιών Προγραμματικού Σχεδιασμού </a:t>
            </a:r>
            <a:r>
              <a:rPr lang="el-GR" sz="800" dirty="0" smtClean="0">
                <a:latin typeface="Arial Narrow" pitchFamily="34" charset="0"/>
              </a:rPr>
              <a:t>2013-2014</a:t>
            </a:r>
            <a:endParaRPr lang="el-GR" sz="800" dirty="0">
              <a:latin typeface="Arial Narrow" pitchFamily="34" charset="0"/>
            </a:endParaRPr>
          </a:p>
        </p:txBody>
      </p:sp>
      <p:sp>
        <p:nvSpPr>
          <p:cNvPr id="112" name="Rectangle 37"/>
          <p:cNvSpPr/>
          <p:nvPr/>
        </p:nvSpPr>
        <p:spPr>
          <a:xfrm>
            <a:off x="6390474" y="3540865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7/2013</a:t>
            </a:r>
          </a:p>
        </p:txBody>
      </p:sp>
      <p:sp>
        <p:nvSpPr>
          <p:cNvPr id="113" name="Rounded Rectangle 43"/>
          <p:cNvSpPr/>
          <p:nvPr/>
        </p:nvSpPr>
        <p:spPr>
          <a:xfrm>
            <a:off x="2252143" y="4628057"/>
            <a:ext cx="2772867" cy="8798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391" tIns="34196" rIns="68391" bIns="34196" rtlCol="0" anchor="ctr"/>
          <a:lstStyle/>
          <a:p>
            <a:pPr algn="ctr"/>
            <a:endParaRPr lang="el-GR" sz="700" dirty="0"/>
          </a:p>
        </p:txBody>
      </p:sp>
      <p:sp>
        <p:nvSpPr>
          <p:cNvPr id="114" name="Rounded Rectangle 48"/>
          <p:cNvSpPr/>
          <p:nvPr/>
        </p:nvSpPr>
        <p:spPr>
          <a:xfrm>
            <a:off x="7689304" y="5820030"/>
            <a:ext cx="1728192" cy="7960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391" tIns="34196" rIns="68391" bIns="34196" rtlCol="0" anchor="ctr"/>
          <a:lstStyle/>
          <a:p>
            <a:pPr algn="ctr"/>
            <a:endParaRPr lang="el-GR" sz="700" dirty="0"/>
          </a:p>
        </p:txBody>
      </p:sp>
      <p:sp>
        <p:nvSpPr>
          <p:cNvPr id="115" name="TextBox 114"/>
          <p:cNvSpPr txBox="1"/>
          <p:nvPr/>
        </p:nvSpPr>
        <p:spPr>
          <a:xfrm>
            <a:off x="12909" y="4416181"/>
            <a:ext cx="3491638" cy="258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5746" tIns="47874" rIns="95746" bIns="47874" rtlCol="0">
            <a:spAutoFit/>
          </a:bodyPr>
          <a:lstStyle>
            <a:defPPr>
              <a:defRPr lang="el-GR"/>
            </a:defPPr>
            <a:lvl1pPr>
              <a:defRPr sz="1300">
                <a:solidFill>
                  <a:srgbClr val="003300"/>
                </a:solidFill>
                <a:latin typeface="Arial Narrow" pitchFamily="34" charset="0"/>
              </a:defRPr>
            </a:lvl1pPr>
          </a:lstStyle>
          <a:p>
            <a:r>
              <a:rPr lang="el-GR" sz="1050" dirty="0"/>
              <a:t>Κέντρα Αριστείας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2908" y="5620855"/>
            <a:ext cx="3534171" cy="258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5746" tIns="47874" rIns="95746" bIns="47874" rtlCol="0">
            <a:spAutoFit/>
          </a:bodyPr>
          <a:lstStyle>
            <a:defPPr>
              <a:defRPr lang="el-GR"/>
            </a:defPPr>
            <a:lvl1pPr>
              <a:defRPr sz="1300">
                <a:solidFill>
                  <a:srgbClr val="003300"/>
                </a:solidFill>
                <a:latin typeface="Arial Narrow" pitchFamily="34" charset="0"/>
              </a:defRPr>
            </a:lvl1pPr>
          </a:lstStyle>
          <a:p>
            <a:r>
              <a:rPr lang="el-GR" sz="1050" dirty="0"/>
              <a:t>Αξιολόγηση Αλλαγών του Νόμου</a:t>
            </a:r>
          </a:p>
        </p:txBody>
      </p:sp>
      <p:sp>
        <p:nvSpPr>
          <p:cNvPr id="117" name="Rectangle 50"/>
          <p:cNvSpPr/>
          <p:nvPr/>
        </p:nvSpPr>
        <p:spPr>
          <a:xfrm>
            <a:off x="3121862" y="4973774"/>
            <a:ext cx="765368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ΥΑ Καθορισμού Κριτηρίων για την ανάδειξη των Κέντρων Αριστείας</a:t>
            </a:r>
          </a:p>
        </p:txBody>
      </p:sp>
      <p:sp>
        <p:nvSpPr>
          <p:cNvPr id="119" name="Rectangle 52"/>
          <p:cNvSpPr/>
          <p:nvPr/>
        </p:nvSpPr>
        <p:spPr>
          <a:xfrm>
            <a:off x="3290409" y="4677583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6/2012</a:t>
            </a:r>
          </a:p>
        </p:txBody>
      </p:sp>
      <p:sp>
        <p:nvSpPr>
          <p:cNvPr id="120" name="Rectangle 50"/>
          <p:cNvSpPr/>
          <p:nvPr/>
        </p:nvSpPr>
        <p:spPr>
          <a:xfrm>
            <a:off x="4236078" y="4973774"/>
            <a:ext cx="679912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latin typeface="Arial Narrow" pitchFamily="34" charset="0"/>
              </a:rPr>
              <a:t>Υποβολή Υποψηφιοτήτων για Κέντρα Αριστείας</a:t>
            </a:r>
          </a:p>
        </p:txBody>
      </p:sp>
      <p:sp>
        <p:nvSpPr>
          <p:cNvPr id="122" name="Rectangle 52"/>
          <p:cNvSpPr/>
          <p:nvPr/>
        </p:nvSpPr>
        <p:spPr>
          <a:xfrm>
            <a:off x="4351337" y="4677583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9/2012</a:t>
            </a:r>
          </a:p>
        </p:txBody>
      </p:sp>
      <p:sp>
        <p:nvSpPr>
          <p:cNvPr id="123" name="Rectangle 50"/>
          <p:cNvSpPr/>
          <p:nvPr/>
        </p:nvSpPr>
        <p:spPr>
          <a:xfrm>
            <a:off x="8826920" y="6148364"/>
            <a:ext cx="57434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 smtClean="0">
                <a:latin typeface="Arial Narrow" pitchFamily="34" charset="0"/>
              </a:rPr>
              <a:t>Υποβολή </a:t>
            </a:r>
            <a:r>
              <a:rPr lang="el-GR" sz="800" dirty="0">
                <a:latin typeface="Arial Narrow" pitchFamily="34" charset="0"/>
              </a:rPr>
              <a:t>Έκθεσης Αξιολόγησης</a:t>
            </a:r>
          </a:p>
        </p:txBody>
      </p:sp>
      <p:sp>
        <p:nvSpPr>
          <p:cNvPr id="125" name="Rectangle 52"/>
          <p:cNvSpPr/>
          <p:nvPr/>
        </p:nvSpPr>
        <p:spPr>
          <a:xfrm>
            <a:off x="8899958" y="5841982"/>
            <a:ext cx="428262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latin typeface="Arial Narrow" pitchFamily="34" charset="0"/>
              </a:rPr>
              <a:t>4/2016</a:t>
            </a:r>
          </a:p>
        </p:txBody>
      </p:sp>
      <p:sp>
        <p:nvSpPr>
          <p:cNvPr id="127" name="Rectangle 52"/>
          <p:cNvSpPr/>
          <p:nvPr/>
        </p:nvSpPr>
        <p:spPr>
          <a:xfrm>
            <a:off x="7934257" y="5841982"/>
            <a:ext cx="481161" cy="207559"/>
          </a:xfrm>
          <a:prstGeom prst="rect">
            <a:avLst/>
          </a:prstGeom>
        </p:spPr>
        <p:txBody>
          <a:bodyPr wrap="none" lIns="68391" tIns="34196" rIns="68391" bIns="34196">
            <a:spAutoFit/>
          </a:bodyPr>
          <a:lstStyle/>
          <a:p>
            <a:pPr algn="ctr"/>
            <a:r>
              <a:rPr lang="el-GR" sz="900" b="1" dirty="0">
                <a:solidFill>
                  <a:srgbClr val="990000"/>
                </a:solidFill>
                <a:latin typeface="Arial Narrow" pitchFamily="34" charset="0"/>
              </a:rPr>
              <a:t>10/2015</a:t>
            </a:r>
          </a:p>
        </p:txBody>
      </p:sp>
      <p:sp>
        <p:nvSpPr>
          <p:cNvPr id="131" name="Rectangle 50"/>
          <p:cNvSpPr/>
          <p:nvPr/>
        </p:nvSpPr>
        <p:spPr>
          <a:xfrm>
            <a:off x="7711994" y="6113858"/>
            <a:ext cx="92568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800" dirty="0">
                <a:solidFill>
                  <a:srgbClr val="990000"/>
                </a:solidFill>
                <a:latin typeface="Arial Narrow" pitchFamily="34" charset="0"/>
              </a:rPr>
              <a:t>Σύσταση Ομάδας Εμπειρογνωμόνων για την αξιολόγηγη των αλλαγών του Νόμου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7501473" y="537050"/>
            <a:ext cx="0" cy="6213436"/>
          </a:xfrm>
          <a:prstGeom prst="line">
            <a:avLst/>
          </a:prstGeom>
          <a:ln>
            <a:solidFill>
              <a:schemeClr val="dk1">
                <a:alpha val="31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025008" y="537050"/>
            <a:ext cx="0" cy="6213436"/>
          </a:xfrm>
          <a:prstGeom prst="line">
            <a:avLst/>
          </a:prstGeom>
          <a:ln>
            <a:solidFill>
              <a:schemeClr val="dk1">
                <a:alpha val="31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"/>
          <p:cNvCxnSpPr/>
          <p:nvPr/>
        </p:nvCxnSpPr>
        <p:spPr>
          <a:xfrm>
            <a:off x="2041724" y="537050"/>
            <a:ext cx="0" cy="6213436"/>
          </a:xfrm>
          <a:prstGeom prst="line">
            <a:avLst/>
          </a:prstGeom>
          <a:ln>
            <a:solidFill>
              <a:schemeClr val="dk1">
                <a:alpha val="31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4249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838</TotalTime>
  <Words>321</Words>
  <Application>Microsoft Office PowerPoint</Application>
  <PresentationFormat>Α4 (210x297 χιλ.)</PresentationFormat>
  <Paragraphs>99</Paragraphs>
  <Slides>2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Office Theme</vt:lpstr>
      <vt:lpstr>Διαφάνεια 1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Spanoudi</dc:creator>
  <cp:lastModifiedBy>Andreas</cp:lastModifiedBy>
  <cp:revision>100</cp:revision>
  <cp:lastPrinted>2011-09-05T06:57:52Z</cp:lastPrinted>
  <dcterms:created xsi:type="dcterms:W3CDTF">2011-09-02T10:18:58Z</dcterms:created>
  <dcterms:modified xsi:type="dcterms:W3CDTF">2011-09-06T21:50:50Z</dcterms:modified>
</cp:coreProperties>
</file>